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3.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55.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67.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71.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slide</a:t>
            </a:r>
            <a:endParaRPr b="0" lang="en-AU" sz="4400" spc="-1" strike="noStrike">
              <a:latin typeface="Arial"/>
            </a:endParaRPr>
          </a:p>
        </p:txBody>
      </p:sp>
      <p:sp>
        <p:nvSpPr>
          <p:cNvPr id="21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21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219"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220"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221"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52A5226A-0365-4764-AABD-6F53C349755F}"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0" y="0"/>
            <a:ext cx="0" cy="0"/>
          </a:xfrm>
          <a:prstGeom prst="rect">
            <a:avLst/>
          </a:prstGeom>
          <a:ln w="0">
            <a:noFill/>
          </a:ln>
        </p:spPr>
      </p:sp>
      <p:sp>
        <p:nvSpPr>
          <p:cNvPr id="55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21: ASA Firewall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51" name="PlaceHolder 3"/>
          <p:cNvSpPr>
            <a:spLocks noGrp="1"/>
          </p:cNvSpPr>
          <p:nvPr>
            <p:ph type="sldNum" idx="7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F2C0007-02F6-441B-A1A5-41F6150BC3C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0" y="0"/>
            <a:ext cx="0" cy="0"/>
          </a:xfrm>
          <a:prstGeom prst="rect">
            <a:avLst/>
          </a:prstGeom>
          <a:ln w="0">
            <a:noFill/>
          </a:ln>
        </p:spPr>
      </p:sp>
      <p:sp>
        <p:nvSpPr>
          <p:cNvPr id="57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78" name="PlaceHolder 3"/>
          <p:cNvSpPr>
            <a:spLocks noGrp="1"/>
          </p:cNvSpPr>
          <p:nvPr>
            <p:ph type="sldNum" idx="8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F683696-6860-4696-89D7-3CAC1639F46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0" y="0"/>
            <a:ext cx="0" cy="0"/>
          </a:xfrm>
          <a:prstGeom prst="rect">
            <a:avLst/>
          </a:prstGeom>
          <a:ln w="0">
            <a:noFill/>
          </a:ln>
        </p:spPr>
      </p:sp>
      <p:sp>
        <p:nvSpPr>
          <p:cNvPr id="58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21.2.1: Enter Global Configuration Mode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1" name="PlaceHolder 3"/>
          <p:cNvSpPr>
            <a:spLocks noGrp="1"/>
          </p:cNvSpPr>
          <p:nvPr>
            <p:ph type="sldNum" idx="8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F028D88-02CD-440B-A52C-CF4AC2601E8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0" y="0"/>
            <a:ext cx="0" cy="0"/>
          </a:xfrm>
          <a:prstGeom prst="rect">
            <a:avLst/>
          </a:prstGeom>
          <a:ln w="0">
            <a:noFill/>
          </a:ln>
        </p:spPr>
      </p:sp>
      <p:sp>
        <p:nvSpPr>
          <p:cNvPr id="58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21.2.2: Configure Basic Settings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4" name="PlaceHolder 3"/>
          <p:cNvSpPr>
            <a:spLocks noGrp="1"/>
          </p:cNvSpPr>
          <p:nvPr>
            <p:ph type="sldNum" idx="8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8BB9C06-4ADB-41C0-B843-004C0F88F0C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0" y="0"/>
            <a:ext cx="0" cy="0"/>
          </a:xfrm>
          <a:prstGeom prst="rect">
            <a:avLst/>
          </a:prstGeom>
          <a:ln w="0">
            <a:noFill/>
          </a:ln>
        </p:spPr>
      </p:sp>
      <p:sp>
        <p:nvSpPr>
          <p:cNvPr id="58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21.2.2: Configure Basic Settings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21.2.3: Syntax Checker - Configure Basic Settings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87" name="PlaceHolder 3"/>
          <p:cNvSpPr>
            <a:spLocks noGrp="1"/>
          </p:cNvSpPr>
          <p:nvPr>
            <p:ph type="sldNum" idx="8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5A47220-269F-4F53-B7A1-65FBB5A799C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0" y="0"/>
            <a:ext cx="0" cy="0"/>
          </a:xfrm>
          <a:prstGeom prst="rect">
            <a:avLst/>
          </a:prstGeom>
          <a:ln w="0">
            <a:noFill/>
          </a:ln>
        </p:spPr>
      </p:sp>
      <p:sp>
        <p:nvSpPr>
          <p:cNvPr id="58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21.2.4: Configure Interfaces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0" name="PlaceHolder 3"/>
          <p:cNvSpPr>
            <a:spLocks noGrp="1"/>
          </p:cNvSpPr>
          <p:nvPr>
            <p:ph type="sldNum" idx="8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516945C-75B0-4964-85A1-751564FF5E1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0" y="0"/>
            <a:ext cx="0" cy="0"/>
          </a:xfrm>
          <a:prstGeom prst="rect">
            <a:avLst/>
          </a:prstGeom>
          <a:ln w="0">
            <a:noFill/>
          </a:ln>
        </p:spPr>
      </p:sp>
      <p:sp>
        <p:nvSpPr>
          <p:cNvPr id="59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21.2.4: Configure Interfaces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3" name="PlaceHolder 3"/>
          <p:cNvSpPr>
            <a:spLocks noGrp="1"/>
          </p:cNvSpPr>
          <p:nvPr>
            <p:ph type="sldNum" idx="8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2F439E2-E455-4EA1-B835-AFAA3BBCEB6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0" y="0"/>
            <a:ext cx="0" cy="0"/>
          </a:xfrm>
          <a:prstGeom prst="rect">
            <a:avLst/>
          </a:prstGeom>
          <a:ln w="0">
            <a:noFill/>
          </a:ln>
        </p:spPr>
      </p:sp>
      <p:sp>
        <p:nvSpPr>
          <p:cNvPr id="5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21.2.4: Configure Interfaces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21.2.5: Syntax Checker - Configure Inside, Outside, and DMZ Interfaces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6" name="PlaceHolder 3"/>
          <p:cNvSpPr>
            <a:spLocks noGrp="1"/>
          </p:cNvSpPr>
          <p:nvPr>
            <p:ph type="sldNum" idx="8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569324D-22EF-462A-AA0A-8615A9C2749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0" y="0"/>
            <a:ext cx="0" cy="0"/>
          </a:xfrm>
          <a:prstGeom prst="rect">
            <a:avLst/>
          </a:prstGeom>
          <a:ln w="0">
            <a:noFill/>
          </a:ln>
        </p:spPr>
      </p:sp>
      <p:sp>
        <p:nvSpPr>
          <p:cNvPr id="5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21.2.4: Configure Interfaces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21.2.5: Syntax Checker - Configure Inside, Outside, and DMZ Interfaces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99" name="PlaceHolder 3"/>
          <p:cNvSpPr>
            <a:spLocks noGrp="1"/>
          </p:cNvSpPr>
          <p:nvPr>
            <p:ph type="sldNum" idx="9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2D9C24D-DF89-4E37-ACAC-B0B390AC53E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0" y="0"/>
            <a:ext cx="0" cy="0"/>
          </a:xfrm>
          <a:prstGeom prst="rect">
            <a:avLst/>
          </a:prstGeom>
          <a:ln w="0">
            <a:noFill/>
          </a:ln>
        </p:spPr>
      </p:sp>
      <p:sp>
        <p:nvSpPr>
          <p:cNvPr id="60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21.2.6: Configure a Default Static Route</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21.2.7: Syntax Checker - Configure a Default Static Route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2" name="PlaceHolder 3"/>
          <p:cNvSpPr>
            <a:spLocks noGrp="1"/>
          </p:cNvSpPr>
          <p:nvPr>
            <p:ph type="sldNum" idx="9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DEBA623-5C47-4D77-9468-531505DA1BB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0" y="0"/>
            <a:ext cx="0" cy="0"/>
          </a:xfrm>
          <a:prstGeom prst="rect">
            <a:avLst/>
          </a:prstGeom>
          <a:ln w="0">
            <a:noFill/>
          </a:ln>
        </p:spPr>
      </p:sp>
      <p:sp>
        <p:nvSpPr>
          <p:cNvPr id="60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21.2.8: Configure Remote Access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5" name="PlaceHolder 3"/>
          <p:cNvSpPr>
            <a:spLocks noGrp="1"/>
          </p:cNvSpPr>
          <p:nvPr>
            <p:ph type="sldNum" idx="9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946055F-7FEE-4AFE-8DC2-A4B59ED64CB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0" y="0"/>
            <a:ext cx="0" cy="0"/>
          </a:xfrm>
          <a:prstGeom prst="rect">
            <a:avLst/>
          </a:prstGeom>
          <a:ln w="0">
            <a:noFill/>
          </a:ln>
        </p:spPr>
      </p:sp>
      <p:sp>
        <p:nvSpPr>
          <p:cNvPr id="55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21: ASA Firewall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54" name="PlaceHolder 3"/>
          <p:cNvSpPr>
            <a:spLocks noGrp="1"/>
          </p:cNvSpPr>
          <p:nvPr>
            <p:ph type="sldNum" idx="7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D4FEDC5-3693-4D1B-83B7-F305163EEF1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0" y="0"/>
            <a:ext cx="0" cy="0"/>
          </a:xfrm>
          <a:prstGeom prst="rect">
            <a:avLst/>
          </a:prstGeom>
          <a:ln w="0">
            <a:noFill/>
          </a:ln>
        </p:spPr>
      </p:sp>
      <p:sp>
        <p:nvSpPr>
          <p:cNvPr id="60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21.2.8: Configure Remote Access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21.2.9: Syntax Checker - Enable SSH Remote Access Using the Local Database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8" name="PlaceHolder 3"/>
          <p:cNvSpPr>
            <a:spLocks noGrp="1"/>
          </p:cNvSpPr>
          <p:nvPr>
            <p:ph type="sldNum" idx="9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47E54DF-2ED3-4A81-88F5-322491A4D0E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0" y="0"/>
            <a:ext cx="0" cy="0"/>
          </a:xfrm>
          <a:prstGeom prst="rect">
            <a:avLst/>
          </a:prstGeom>
          <a:ln w="0">
            <a:noFill/>
          </a:ln>
        </p:spPr>
      </p:sp>
      <p:sp>
        <p:nvSpPr>
          <p:cNvPr id="61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21.2.8: Configure Remote Access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21.2.9: Syntax Checker - Enable SSH Remote Access Using the Local Database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1" name="PlaceHolder 3"/>
          <p:cNvSpPr>
            <a:spLocks noGrp="1"/>
          </p:cNvSpPr>
          <p:nvPr>
            <p:ph type="sldNum" idx="9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6BCE5D3-E8C6-4392-BB7C-C6C3902A2FA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0" y="0"/>
            <a:ext cx="0" cy="0"/>
          </a:xfrm>
          <a:prstGeom prst="rect">
            <a:avLst/>
          </a:prstGeom>
          <a:ln w="0">
            <a:noFill/>
          </a:ln>
        </p:spPr>
      </p:sp>
      <p:sp>
        <p:nvSpPr>
          <p:cNvPr id="61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pPr>
            <a:r>
              <a:rPr b="0" lang="en-US" sz="2000" spc="-1" strike="noStrike">
                <a:latin typeface="Arial"/>
              </a:rPr>
              <a:t>21.2.10: Optional Lab - Configure ASA Basic Settings Using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4" name="PlaceHolder 3"/>
          <p:cNvSpPr>
            <a:spLocks noGrp="1"/>
          </p:cNvSpPr>
          <p:nvPr>
            <p:ph type="sldNum" idx="9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7AAF4B7-A8D4-40C5-BAC0-1F13C89FB38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0" y="0"/>
            <a:ext cx="0" cy="0"/>
          </a:xfrm>
          <a:prstGeom prst="rect">
            <a:avLst/>
          </a:prstGeom>
          <a:ln w="0">
            <a:noFill/>
          </a:ln>
        </p:spPr>
      </p:sp>
      <p:sp>
        <p:nvSpPr>
          <p:cNvPr id="61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21.2.11: Configure Network Time Protocol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21.2.12: Syntax Checker - Enable NTP with Authentication on an ASA 5506-X</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7" name="PlaceHolder 3"/>
          <p:cNvSpPr>
            <a:spLocks noGrp="1"/>
          </p:cNvSpPr>
          <p:nvPr>
            <p:ph type="sldNum" idx="9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4666D3B-76C7-4906-ACB8-D138ADE1BF5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0" y="0"/>
            <a:ext cx="0" cy="0"/>
          </a:xfrm>
          <a:prstGeom prst="rect">
            <a:avLst/>
          </a:prstGeom>
          <a:ln w="0">
            <a:noFill/>
          </a:ln>
        </p:spPr>
      </p:sp>
      <p:sp>
        <p:nvSpPr>
          <p:cNvPr id="6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21.2.13: Configure DHCP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21.2.14: Syntax Checker - Configure DHCP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0" name="PlaceHolder 3"/>
          <p:cNvSpPr>
            <a:spLocks noGrp="1"/>
          </p:cNvSpPr>
          <p:nvPr>
            <p:ph type="sldNum" idx="9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8B6B645-7B2B-437B-8511-EAFA6035957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0" y="0"/>
            <a:ext cx="0" cy="0"/>
          </a:xfrm>
          <a:prstGeom prst="rect">
            <a:avLst/>
          </a:prstGeom>
          <a:ln w="0">
            <a:noFill/>
          </a:ln>
        </p:spPr>
      </p:sp>
      <p:sp>
        <p:nvSpPr>
          <p:cNvPr id="6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21.2: Configure Management Settings and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21.2.13: Configure DHCP Services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21.2.14: Syntax Checker - Configure DHCP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3" name="PlaceHolder 3"/>
          <p:cNvSpPr>
            <a:spLocks noGrp="1"/>
          </p:cNvSpPr>
          <p:nvPr>
            <p:ph type="sldNum" idx="9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4AA371A-3356-4E69-9F31-05280D2FD92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0" y="0"/>
            <a:ext cx="0" cy="0"/>
          </a:xfrm>
          <a:prstGeom prst="rect">
            <a:avLst/>
          </a:prstGeom>
          <a:ln w="0">
            <a:noFill/>
          </a:ln>
        </p:spPr>
      </p:sp>
      <p:sp>
        <p:nvSpPr>
          <p:cNvPr id="6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6" name="PlaceHolder 3"/>
          <p:cNvSpPr>
            <a:spLocks noGrp="1"/>
          </p:cNvSpPr>
          <p:nvPr>
            <p:ph type="sldNum" idx="9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94E0846-A5CA-4356-8371-B10339CEE04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0" y="0"/>
            <a:ext cx="0" cy="0"/>
          </a:xfrm>
          <a:prstGeom prst="rect">
            <a:avLst/>
          </a:prstGeom>
          <a:ln w="0">
            <a:noFill/>
          </a:ln>
        </p:spPr>
      </p:sp>
      <p:sp>
        <p:nvSpPr>
          <p:cNvPr id="6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21.3.1: Introduction to Objects and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9" name="PlaceHolder 3"/>
          <p:cNvSpPr>
            <a:spLocks noGrp="1"/>
          </p:cNvSpPr>
          <p:nvPr>
            <p:ph type="sldNum" idx="10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73A52D4-2C29-4114-8D5D-1E1F4486E6D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0" y="0"/>
            <a:ext cx="0" cy="0"/>
          </a:xfrm>
          <a:prstGeom prst="rect">
            <a:avLst/>
          </a:prstGeom>
          <a:ln w="0">
            <a:noFill/>
          </a:ln>
        </p:spPr>
      </p:sp>
      <p:sp>
        <p:nvSpPr>
          <p:cNvPr id="6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21.3.2: Configure Network Objects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2" name="PlaceHolder 3"/>
          <p:cNvSpPr>
            <a:spLocks noGrp="1"/>
          </p:cNvSpPr>
          <p:nvPr>
            <p:ph type="sldNum" idx="10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DBF0EEA-590D-4039-BCD1-B21E095615E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0" y="0"/>
            <a:ext cx="0" cy="0"/>
          </a:xfrm>
          <a:prstGeom prst="rect">
            <a:avLst/>
          </a:prstGeom>
          <a:ln w="0">
            <a:noFill/>
          </a:ln>
        </p:spPr>
      </p:sp>
      <p:sp>
        <p:nvSpPr>
          <p:cNvPr id="6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21.3.2: Configure Network Objects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5" name="PlaceHolder 3"/>
          <p:cNvSpPr>
            <a:spLocks noGrp="1"/>
          </p:cNvSpPr>
          <p:nvPr>
            <p:ph type="sldNum" idx="10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FF17A49-E5D1-43F4-8616-DED376A36E2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Rectangle 11"/>
          <p:cNvSpPr/>
          <p:nvPr/>
        </p:nvSpPr>
        <p:spPr>
          <a:xfrm>
            <a:off x="5929200" y="8680320"/>
            <a:ext cx="812160" cy="28656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3C3E9ADC-6357-4D52-B5BD-26D164C4EEA8}"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556" name="PlaceHolder 1"/>
          <p:cNvSpPr>
            <a:spLocks noGrp="1"/>
          </p:cNvSpPr>
          <p:nvPr>
            <p:ph type="sldImg"/>
          </p:nvPr>
        </p:nvSpPr>
        <p:spPr>
          <a:xfrm>
            <a:off x="0" y="0"/>
            <a:ext cx="0" cy="0"/>
          </a:xfrm>
          <a:prstGeom prst="rect">
            <a:avLst/>
          </a:prstGeom>
          <a:ln w="0">
            <a:noFill/>
          </a:ln>
        </p:spPr>
      </p:sp>
      <p:sp>
        <p:nvSpPr>
          <p:cNvPr id="5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1200" spc="-1" strike="noStrike">
                <a:latin typeface="Arial"/>
              </a:rPr>
              <a:t>21 – ASA Firewall Configuration</a:t>
            </a:r>
            <a:endParaRPr b="0" lang="en-AU" sz="1200" spc="-1" strike="noStrike">
              <a:latin typeface="Arial"/>
            </a:endParaRPr>
          </a:p>
          <a:p>
            <a:pPr marL="216000" indent="-216000">
              <a:lnSpc>
                <a:spcPct val="100000"/>
              </a:lnSpc>
              <a:buNone/>
              <a:tabLst>
                <a:tab algn="l" pos="0"/>
              </a:tabLst>
            </a:pPr>
            <a:r>
              <a:rPr b="0" lang="en-GB" sz="2000" spc="-1" strike="noStrike">
                <a:latin typeface="Arial"/>
              </a:rPr>
              <a:t>21.0.2 – What will I learn to do in this module?</a:t>
            </a:r>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0" y="0"/>
            <a:ext cx="0" cy="0"/>
          </a:xfrm>
          <a:prstGeom prst="rect">
            <a:avLst/>
          </a:prstGeom>
          <a:ln w="0">
            <a:noFill/>
          </a:ln>
        </p:spPr>
      </p:sp>
      <p:sp>
        <p:nvSpPr>
          <p:cNvPr id="6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21.3.2: Configure Network Objects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8" name="PlaceHolder 3"/>
          <p:cNvSpPr>
            <a:spLocks noGrp="1"/>
          </p:cNvSpPr>
          <p:nvPr>
            <p:ph type="sldNum" idx="10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5BFE68F-8E27-42EC-B0F7-741D45EC92C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0" y="0"/>
            <a:ext cx="0" cy="0"/>
          </a:xfrm>
          <a:prstGeom prst="rect">
            <a:avLst/>
          </a:prstGeom>
          <a:ln w="0">
            <a:noFill/>
          </a:ln>
        </p:spPr>
      </p:sp>
      <p:sp>
        <p:nvSpPr>
          <p:cNvPr id="6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21.3.3: Configure Service Objects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1" name="PlaceHolder 3"/>
          <p:cNvSpPr>
            <a:spLocks noGrp="1"/>
          </p:cNvSpPr>
          <p:nvPr>
            <p:ph type="sldNum" idx="10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069FBD4-C815-41D1-80E2-0897DACA532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0" y="0"/>
            <a:ext cx="0" cy="0"/>
          </a:xfrm>
          <a:prstGeom prst="rect">
            <a:avLst/>
          </a:prstGeom>
          <a:ln w="0">
            <a:noFill/>
          </a:ln>
        </p:spPr>
      </p:sp>
      <p:sp>
        <p:nvSpPr>
          <p:cNvPr id="6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21.3.3: Configure Service Objects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4" name="PlaceHolder 3"/>
          <p:cNvSpPr>
            <a:spLocks noGrp="1"/>
          </p:cNvSpPr>
          <p:nvPr>
            <p:ph type="sldNum" idx="10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B30A2EA-0EDE-4AC1-B9C0-4261892C884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0" y="0"/>
            <a:ext cx="0" cy="0"/>
          </a:xfrm>
          <a:prstGeom prst="rect">
            <a:avLst/>
          </a:prstGeom>
          <a:ln w="0">
            <a:noFill/>
          </a:ln>
        </p:spPr>
      </p:sp>
      <p:sp>
        <p:nvSpPr>
          <p:cNvPr id="6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21.3.4: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7" name="PlaceHolder 3"/>
          <p:cNvSpPr>
            <a:spLocks noGrp="1"/>
          </p:cNvSpPr>
          <p:nvPr>
            <p:ph type="sldNum" idx="10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4AED6E5-57D0-4E35-8263-262D19A1A3A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0" y="0"/>
            <a:ext cx="0" cy="0"/>
          </a:xfrm>
          <a:prstGeom prst="rect">
            <a:avLst/>
          </a:prstGeom>
          <a:ln w="0">
            <a:noFill/>
          </a:ln>
        </p:spPr>
      </p:sp>
      <p:sp>
        <p:nvSpPr>
          <p:cNvPr id="6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pPr>
            <a:r>
              <a:rPr b="0" lang="en-US" sz="2000" spc="-1" strike="noStrike">
                <a:latin typeface="Arial"/>
              </a:rPr>
              <a:t>21.3.4: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0" name="PlaceHolder 3"/>
          <p:cNvSpPr>
            <a:spLocks noGrp="1"/>
          </p:cNvSpPr>
          <p:nvPr>
            <p:ph type="sldNum" idx="10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EAA325E-A5E0-4A59-A697-90E56BC1731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0" y="0"/>
            <a:ext cx="0" cy="0"/>
          </a:xfrm>
          <a:prstGeom prst="rect">
            <a:avLst/>
          </a:prstGeom>
          <a:ln w="0">
            <a:noFill/>
          </a:ln>
        </p:spPr>
      </p:sp>
      <p:sp>
        <p:nvSpPr>
          <p:cNvPr id="65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21.3: Object Groups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21.3.5: Configure Common Object Groups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21.3.6: Check Your Understanding - Identify Types of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3" name="PlaceHolder 3"/>
          <p:cNvSpPr>
            <a:spLocks noGrp="1"/>
          </p:cNvSpPr>
          <p:nvPr>
            <p:ph type="sldNum" idx="10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A35EEB9-94C5-4A13-9E29-7AA53A59062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0" y="0"/>
            <a:ext cx="0" cy="0"/>
          </a:xfrm>
          <a:prstGeom prst="rect">
            <a:avLst/>
          </a:prstGeom>
          <a:ln w="0">
            <a:noFill/>
          </a:ln>
        </p:spPr>
      </p:sp>
      <p:sp>
        <p:nvSpPr>
          <p:cNvPr id="65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6" name="PlaceHolder 3"/>
          <p:cNvSpPr>
            <a:spLocks noGrp="1"/>
          </p:cNvSpPr>
          <p:nvPr>
            <p:ph type="sldNum" idx="10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5EDEDAB-4E92-4DA1-9F48-8C2681D36B3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0" y="0"/>
            <a:ext cx="0" cy="0"/>
          </a:xfrm>
          <a:prstGeom prst="rect">
            <a:avLst/>
          </a:prstGeom>
          <a:ln w="0">
            <a:noFill/>
          </a:ln>
        </p:spPr>
      </p:sp>
      <p:sp>
        <p:nvSpPr>
          <p:cNvPr id="65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21.4.1: ASA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9" name="PlaceHolder 3"/>
          <p:cNvSpPr>
            <a:spLocks noGrp="1"/>
          </p:cNvSpPr>
          <p:nvPr>
            <p:ph type="sldNum" idx="11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2BDEE85-FE51-4271-AF09-C0BE4AABC5D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0" y="0"/>
            <a:ext cx="0" cy="0"/>
          </a:xfrm>
          <a:prstGeom prst="rect">
            <a:avLst/>
          </a:prstGeom>
          <a:ln w="0">
            <a:noFill/>
          </a:ln>
        </p:spPr>
      </p:sp>
      <p:sp>
        <p:nvSpPr>
          <p:cNvPr id="66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21.4.2: Types of ASA ACL Filtering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2" name="PlaceHolder 3"/>
          <p:cNvSpPr>
            <a:spLocks noGrp="1"/>
          </p:cNvSpPr>
          <p:nvPr>
            <p:ph type="sldNum" idx="11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1D5ABA6-5C84-4790-9A84-60ECA82F43D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0" y="0"/>
            <a:ext cx="0" cy="0"/>
          </a:xfrm>
          <a:prstGeom prst="rect">
            <a:avLst/>
          </a:prstGeom>
          <a:ln w="0">
            <a:noFill/>
          </a:ln>
        </p:spPr>
      </p:sp>
      <p:sp>
        <p:nvSpPr>
          <p:cNvPr id="66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21.4.2: Types of ASA ACL Filtering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5" name="PlaceHolder 3"/>
          <p:cNvSpPr>
            <a:spLocks noGrp="1"/>
          </p:cNvSpPr>
          <p:nvPr>
            <p:ph type="sldNum" idx="11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21715D9-1705-4D9C-9802-B12D755C461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0" y="0"/>
            <a:ext cx="0" cy="0"/>
          </a:xfrm>
          <a:prstGeom prst="rect">
            <a:avLst/>
          </a:prstGeom>
          <a:ln w="0">
            <a:noFill/>
          </a:ln>
        </p:spPr>
      </p:sp>
      <p:sp>
        <p:nvSpPr>
          <p:cNvPr id="55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0" name="PlaceHolder 3"/>
          <p:cNvSpPr>
            <a:spLocks noGrp="1"/>
          </p:cNvSpPr>
          <p:nvPr>
            <p:ph type="sldNum" idx="7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83B3CAE-4172-4EA5-8201-111E8CF553F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0" y="0"/>
            <a:ext cx="0" cy="0"/>
          </a:xfrm>
          <a:prstGeom prst="rect">
            <a:avLst/>
          </a:prstGeom>
          <a:ln w="0">
            <a:noFill/>
          </a:ln>
        </p:spPr>
      </p:sp>
      <p:sp>
        <p:nvSpPr>
          <p:cNvPr id="66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21.4.2: Types of ASA ACL Filtering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8" name="PlaceHolder 3"/>
          <p:cNvSpPr>
            <a:spLocks noGrp="1"/>
          </p:cNvSpPr>
          <p:nvPr>
            <p:ph type="sldNum" idx="11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D0077B0-CBF1-41A6-9298-B37F9665D01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0" y="0"/>
            <a:ext cx="0" cy="0"/>
          </a:xfrm>
          <a:prstGeom prst="rect">
            <a:avLst/>
          </a:prstGeom>
          <a:ln w="0">
            <a:noFill/>
          </a:ln>
        </p:spPr>
      </p:sp>
      <p:sp>
        <p:nvSpPr>
          <p:cNvPr id="67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21.4.2: Types of ASA ACL Filtering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1" name="PlaceHolder 3"/>
          <p:cNvSpPr>
            <a:spLocks noGrp="1"/>
          </p:cNvSpPr>
          <p:nvPr>
            <p:ph type="sldNum" idx="11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AA3DB2F-D363-4DFD-80DE-35FF57731A5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0" y="0"/>
            <a:ext cx="0" cy="0"/>
          </a:xfrm>
          <a:prstGeom prst="rect">
            <a:avLst/>
          </a:prstGeom>
          <a:ln w="0">
            <a:noFill/>
          </a:ln>
        </p:spPr>
      </p:sp>
      <p:sp>
        <p:nvSpPr>
          <p:cNvPr id="67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21.4.3: Types of ASA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4" name="PlaceHolder 3"/>
          <p:cNvSpPr>
            <a:spLocks noGrp="1"/>
          </p:cNvSpPr>
          <p:nvPr>
            <p:ph type="sldNum" idx="11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AA18EA5-C187-4801-82CD-624350EA2ED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0" y="0"/>
            <a:ext cx="0" cy="0"/>
          </a:xfrm>
          <a:prstGeom prst="rect">
            <a:avLst/>
          </a:prstGeom>
          <a:ln w="0">
            <a:noFill/>
          </a:ln>
        </p:spPr>
      </p:sp>
      <p:sp>
        <p:nvSpPr>
          <p:cNvPr id="67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21.4.3: Types of ASA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7" name="PlaceHolder 3"/>
          <p:cNvSpPr>
            <a:spLocks noGrp="1"/>
          </p:cNvSpPr>
          <p:nvPr>
            <p:ph type="sldNum" idx="11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861F761-C41D-4335-8385-59698028CC3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0" y="0"/>
            <a:ext cx="0" cy="0"/>
          </a:xfrm>
          <a:prstGeom prst="rect">
            <a:avLst/>
          </a:prstGeom>
          <a:ln w="0">
            <a:noFill/>
          </a:ln>
        </p:spPr>
      </p:sp>
      <p:sp>
        <p:nvSpPr>
          <p:cNvPr id="67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21.4.3: Types of ASA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0" name="PlaceHolder 3"/>
          <p:cNvSpPr>
            <a:spLocks noGrp="1"/>
          </p:cNvSpPr>
          <p:nvPr>
            <p:ph type="sldNum" idx="11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0DC799F-3497-4445-B87D-5AFB4D5CE91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0" y="0"/>
            <a:ext cx="0" cy="0"/>
          </a:xfrm>
          <a:prstGeom prst="rect">
            <a:avLst/>
          </a:prstGeom>
          <a:ln w="0">
            <a:noFill/>
          </a:ln>
        </p:spPr>
      </p:sp>
      <p:sp>
        <p:nvSpPr>
          <p:cNvPr id="68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21.4.4: Configure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3" name="PlaceHolder 3"/>
          <p:cNvSpPr>
            <a:spLocks noGrp="1"/>
          </p:cNvSpPr>
          <p:nvPr>
            <p:ph type="sldNum" idx="11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4BD1AF6-EDB9-4A1B-856B-17F23FC44C1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0" y="0"/>
            <a:ext cx="0" cy="0"/>
          </a:xfrm>
          <a:prstGeom prst="rect">
            <a:avLst/>
          </a:prstGeom>
          <a:ln w="0">
            <a:noFill/>
          </a:ln>
        </p:spPr>
      </p:sp>
      <p:sp>
        <p:nvSpPr>
          <p:cNvPr id="68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21.4.4: Configure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6" name="PlaceHolder 3"/>
          <p:cNvSpPr>
            <a:spLocks noGrp="1"/>
          </p:cNvSpPr>
          <p:nvPr>
            <p:ph type="sldNum" idx="11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9D61B68-132A-4978-B3BF-1F0723E5DEA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0" y="0"/>
            <a:ext cx="0" cy="0"/>
          </a:xfrm>
          <a:prstGeom prst="rect">
            <a:avLst/>
          </a:prstGeom>
          <a:ln w="0">
            <a:noFill/>
          </a:ln>
        </p:spPr>
      </p:sp>
      <p:sp>
        <p:nvSpPr>
          <p:cNvPr id="68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21.4.5: Apply ACLs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9" name="PlaceHolder 3"/>
          <p:cNvSpPr>
            <a:spLocks noGrp="1"/>
          </p:cNvSpPr>
          <p:nvPr>
            <p:ph type="sldNum" idx="12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ECE1279-487A-4818-A878-F690B0AE561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0" y="0"/>
            <a:ext cx="0" cy="0"/>
          </a:xfrm>
          <a:prstGeom prst="rect">
            <a:avLst/>
          </a:prstGeom>
          <a:ln w="0">
            <a:noFill/>
          </a:ln>
        </p:spPr>
      </p:sp>
      <p:sp>
        <p:nvSpPr>
          <p:cNvPr id="69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21.4.6: ACLs and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2" name="PlaceHolder 3"/>
          <p:cNvSpPr>
            <a:spLocks noGrp="1"/>
          </p:cNvSpPr>
          <p:nvPr>
            <p:ph type="sldNum" idx="12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AEB1E7C-89AB-4E85-9EB0-C7139052C41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0" y="0"/>
            <a:ext cx="0" cy="0"/>
          </a:xfrm>
          <a:prstGeom prst="rect">
            <a:avLst/>
          </a:prstGeom>
          <a:ln w="0">
            <a:noFill/>
          </a:ln>
        </p:spPr>
      </p:sp>
      <p:sp>
        <p:nvSpPr>
          <p:cNvPr id="69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pPr>
            <a:r>
              <a:rPr b="0" lang="en-US" sz="2000" spc="-1" strike="noStrike">
                <a:latin typeface="Arial"/>
              </a:rPr>
              <a:t>21.4.7: ACLs and Object Groups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5" name="PlaceHolder 3"/>
          <p:cNvSpPr>
            <a:spLocks noGrp="1"/>
          </p:cNvSpPr>
          <p:nvPr>
            <p:ph type="sldNum" idx="12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EC36B48-A40B-4275-81CD-43D8060B8FF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0" y="0"/>
            <a:ext cx="0" cy="0"/>
          </a:xfrm>
          <a:prstGeom prst="rect">
            <a:avLst/>
          </a:prstGeom>
          <a:ln w="0">
            <a:noFill/>
          </a:ln>
        </p:spPr>
      </p:sp>
      <p:sp>
        <p:nvSpPr>
          <p:cNvPr id="56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pPr>
            <a:r>
              <a:rPr b="0" lang="en-US" sz="2000" spc="-1" strike="noStrike">
                <a:latin typeface="Arial"/>
              </a:rPr>
              <a:t>21.1.1: Basic ASA Settings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3" name="PlaceHolder 3"/>
          <p:cNvSpPr>
            <a:spLocks noGrp="1"/>
          </p:cNvSpPr>
          <p:nvPr>
            <p:ph type="sldNum" idx="7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DDCD678-3AD7-4CD8-8315-4AC4415B82F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0" y="0"/>
            <a:ext cx="0" cy="0"/>
          </a:xfrm>
          <a:prstGeom prst="rect">
            <a:avLst/>
          </a:prstGeom>
          <a:ln w="0">
            <a:noFill/>
          </a:ln>
        </p:spPr>
      </p:sp>
      <p:sp>
        <p:nvSpPr>
          <p:cNvPr id="69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21.4.7: ACL Using Object Groups Examples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21.4.8: Syntax Checker - Configure an ASA ACL Using Object Groups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8" name="PlaceHolder 3"/>
          <p:cNvSpPr>
            <a:spLocks noGrp="1"/>
          </p:cNvSpPr>
          <p:nvPr>
            <p:ph type="sldNum" idx="12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34CF9E0-9B76-4F72-A873-6AF957F2586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0" y="0"/>
            <a:ext cx="0" cy="0"/>
          </a:xfrm>
          <a:prstGeom prst="rect">
            <a:avLst/>
          </a:prstGeom>
          <a:ln w="0">
            <a:noFill/>
          </a:ln>
        </p:spPr>
      </p:sp>
      <p:sp>
        <p:nvSpPr>
          <p:cNvPr id="70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21.4: ASA ACLs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21.4.7: ACL Using Object Groups Examples</a:t>
            </a:r>
            <a:endParaRPr b="0" lang="en-AU" sz="2000" spc="-1" strike="noStrike">
              <a:latin typeface="Arial"/>
            </a:endParaRPr>
          </a:p>
          <a:p>
            <a:pPr marL="216000" indent="-216000">
              <a:lnSpc>
                <a:spcPct val="100000"/>
              </a:lnSpc>
              <a:buNone/>
              <a:tabLst>
                <a:tab algn="l" pos="0"/>
              </a:tabLst>
            </a:pPr>
            <a:r>
              <a:rPr b="0" lang="en-US" sz="2000" spc="-1" strike="noStrike">
                <a:latin typeface="Arial"/>
              </a:rPr>
              <a:t>21.4.8: Syntax Checker - Configure an ASA ACL Using Object Groups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1" name="PlaceHolder 3"/>
          <p:cNvSpPr>
            <a:spLocks noGrp="1"/>
          </p:cNvSpPr>
          <p:nvPr>
            <p:ph type="sldNum" idx="12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D72EB97-AEFA-4BEC-A4E3-3D9DF8B1849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0" y="0"/>
            <a:ext cx="0" cy="0"/>
          </a:xfrm>
          <a:prstGeom prst="rect">
            <a:avLst/>
          </a:prstGeom>
          <a:ln w="0">
            <a:noFill/>
          </a:ln>
        </p:spPr>
      </p:sp>
      <p:sp>
        <p:nvSpPr>
          <p:cNvPr id="70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4" name="PlaceHolder 3"/>
          <p:cNvSpPr>
            <a:spLocks noGrp="1"/>
          </p:cNvSpPr>
          <p:nvPr>
            <p:ph type="sldNum" idx="12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AF52447-260E-4CA6-9857-D3E3D118A71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0" y="0"/>
            <a:ext cx="0" cy="0"/>
          </a:xfrm>
          <a:prstGeom prst="rect">
            <a:avLst/>
          </a:prstGeom>
          <a:ln w="0">
            <a:noFill/>
          </a:ln>
        </p:spPr>
      </p:sp>
      <p:sp>
        <p:nvSpPr>
          <p:cNvPr id="70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pPr>
            <a:r>
              <a:rPr b="0" lang="en-US" sz="2000" spc="-1" strike="noStrike">
                <a:latin typeface="Arial"/>
              </a:rPr>
              <a:t>21.5.1: ASA NAT Overview</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7" name="PlaceHolder 3"/>
          <p:cNvSpPr>
            <a:spLocks noGrp="1"/>
          </p:cNvSpPr>
          <p:nvPr>
            <p:ph type="sldNum" idx="12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7893D20-40E7-498C-BC11-49DC453343F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0" y="0"/>
            <a:ext cx="0" cy="0"/>
          </a:xfrm>
          <a:prstGeom prst="rect">
            <a:avLst/>
          </a:prstGeom>
          <a:ln w="0">
            <a:noFill/>
          </a:ln>
        </p:spPr>
      </p:sp>
      <p:sp>
        <p:nvSpPr>
          <p:cNvPr id="70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21.5.2: Configure Dynamic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21.5.3: Syntax Checker - Configure ASA Dynamic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0" name="PlaceHolder 3"/>
          <p:cNvSpPr>
            <a:spLocks noGrp="1"/>
          </p:cNvSpPr>
          <p:nvPr>
            <p:ph type="sldNum" idx="12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7AEA18B-57DD-4EE0-AB0E-DB238D6C6A4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0" y="0"/>
            <a:ext cx="0" cy="0"/>
          </a:xfrm>
          <a:prstGeom prst="rect">
            <a:avLst/>
          </a:prstGeom>
          <a:ln w="0">
            <a:noFill/>
          </a:ln>
        </p:spPr>
      </p:sp>
      <p:sp>
        <p:nvSpPr>
          <p:cNvPr id="71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21.5.2: Configure Dynamic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21.5.3: Syntax Checker - Configure ASA Dynamic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3" name="PlaceHolder 3"/>
          <p:cNvSpPr>
            <a:spLocks noGrp="1"/>
          </p:cNvSpPr>
          <p:nvPr>
            <p:ph type="sldNum" idx="12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8FF684C-291F-4708-AE6D-6749B5110D9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0" y="0"/>
            <a:ext cx="0" cy="0"/>
          </a:xfrm>
          <a:prstGeom prst="rect">
            <a:avLst/>
          </a:prstGeom>
          <a:ln w="0">
            <a:noFill/>
          </a:ln>
        </p:spPr>
      </p:sp>
      <p:sp>
        <p:nvSpPr>
          <p:cNvPr id="71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21.5.2: Configure Dynamic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21.5.3: Syntax Checker - Configure ASA Dynamic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6" name="PlaceHolder 3"/>
          <p:cNvSpPr>
            <a:spLocks noGrp="1"/>
          </p:cNvSpPr>
          <p:nvPr>
            <p:ph type="sldNum" idx="12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677DDF9-DEB8-4765-9C92-E3DBB0651B4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0" y="0"/>
            <a:ext cx="0" cy="0"/>
          </a:xfrm>
          <a:prstGeom prst="rect">
            <a:avLst/>
          </a:prstGeom>
          <a:ln w="0">
            <a:noFill/>
          </a:ln>
        </p:spPr>
      </p:sp>
      <p:sp>
        <p:nvSpPr>
          <p:cNvPr id="71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21.5.2: Configure Dynamic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21.5.3: Syntax Checker - Configure ASA Dynamic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9" name="PlaceHolder 3"/>
          <p:cNvSpPr>
            <a:spLocks noGrp="1"/>
          </p:cNvSpPr>
          <p:nvPr>
            <p:ph type="sldNum" idx="13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A059C70-3AF6-4A78-B715-0064A39E1DA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0" y="0"/>
            <a:ext cx="0" cy="0"/>
          </a:xfrm>
          <a:prstGeom prst="rect">
            <a:avLst/>
          </a:prstGeom>
          <a:ln w="0">
            <a:noFill/>
          </a:ln>
        </p:spPr>
      </p:sp>
      <p:sp>
        <p:nvSpPr>
          <p:cNvPr id="72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pPr>
            <a:r>
              <a:rPr b="0" lang="en-US" sz="2000" spc="-1" strike="noStrike">
                <a:latin typeface="Arial"/>
              </a:rPr>
              <a:t>21.5.4: Configure Dynamic PAT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2" name="PlaceHolder 3"/>
          <p:cNvSpPr>
            <a:spLocks noGrp="1"/>
          </p:cNvSpPr>
          <p:nvPr>
            <p:ph type="sldNum" idx="13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CC7D801-CA9C-482E-913A-C8CC43ADE3F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0" y="0"/>
            <a:ext cx="0" cy="0"/>
          </a:xfrm>
          <a:prstGeom prst="rect">
            <a:avLst/>
          </a:prstGeom>
          <a:ln w="0">
            <a:noFill/>
          </a:ln>
        </p:spPr>
      </p:sp>
      <p:sp>
        <p:nvSpPr>
          <p:cNvPr id="72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21.5.5: Configure Static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21.5.6: Syntax Checker - Configure the ASA DMZ and Static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5" name="PlaceHolder 3"/>
          <p:cNvSpPr>
            <a:spLocks noGrp="1"/>
          </p:cNvSpPr>
          <p:nvPr>
            <p:ph type="sldNum" idx="13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82EA09B-9409-465E-B05A-96D9C4A9673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0" y="0"/>
            <a:ext cx="0" cy="0"/>
          </a:xfrm>
          <a:prstGeom prst="rect">
            <a:avLst/>
          </a:prstGeom>
          <a:ln w="0">
            <a:noFill/>
          </a:ln>
        </p:spPr>
      </p:sp>
      <p:sp>
        <p:nvSpPr>
          <p:cNvPr id="56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pPr>
            <a:r>
              <a:rPr b="0" lang="en-US" sz="2000" spc="-1" strike="noStrike">
                <a:latin typeface="Arial"/>
              </a:rPr>
              <a:t>21.1.1: Basic ASA Settings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6" name="PlaceHolder 3"/>
          <p:cNvSpPr>
            <a:spLocks noGrp="1"/>
          </p:cNvSpPr>
          <p:nvPr>
            <p:ph type="sldNum" idx="7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4BA1FE5-CB66-4E15-A529-CDB002C2090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0" y="0"/>
            <a:ext cx="0" cy="0"/>
          </a:xfrm>
          <a:prstGeom prst="rect">
            <a:avLst/>
          </a:prstGeom>
          <a:ln w="0">
            <a:noFill/>
          </a:ln>
        </p:spPr>
      </p:sp>
      <p:sp>
        <p:nvSpPr>
          <p:cNvPr id="72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21.5: NAT Services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21.5.5: Configure Static NAT</a:t>
            </a:r>
            <a:endParaRPr b="0" lang="en-AU" sz="2000" spc="-1" strike="noStrike">
              <a:latin typeface="Arial"/>
            </a:endParaRPr>
          </a:p>
          <a:p>
            <a:pPr marL="216000" indent="-216000">
              <a:lnSpc>
                <a:spcPct val="100000"/>
              </a:lnSpc>
              <a:buNone/>
              <a:tabLst>
                <a:tab algn="l" pos="0"/>
              </a:tabLst>
            </a:pPr>
            <a:r>
              <a:rPr b="0" lang="en-US" sz="2000" spc="-1" strike="noStrike">
                <a:latin typeface="Arial"/>
              </a:rPr>
              <a:t>21.5.6: Syntax Checker - Configure the ASA DMZ and Static NAT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8" name="PlaceHolder 3"/>
          <p:cNvSpPr>
            <a:spLocks noGrp="1"/>
          </p:cNvSpPr>
          <p:nvPr>
            <p:ph type="sldNum" idx="13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ACAFD9C-E6E7-4EF5-9C0D-1C195F41662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0" y="0"/>
            <a:ext cx="0" cy="0"/>
          </a:xfrm>
          <a:prstGeom prst="rect">
            <a:avLst/>
          </a:prstGeom>
          <a:ln w="0">
            <a:noFill/>
          </a:ln>
        </p:spPr>
      </p:sp>
      <p:sp>
        <p:nvSpPr>
          <p:cNvPr id="73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21.6: AAA</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1" name="PlaceHolder 3"/>
          <p:cNvSpPr>
            <a:spLocks noGrp="1"/>
          </p:cNvSpPr>
          <p:nvPr>
            <p:ph type="sldNum" idx="13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D175BFB-8BD3-42C2-AA6E-D541F9D2EDC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0" y="0"/>
            <a:ext cx="0" cy="0"/>
          </a:xfrm>
          <a:prstGeom prst="rect">
            <a:avLst/>
          </a:prstGeom>
          <a:ln w="0">
            <a:noFill/>
          </a:ln>
        </p:spPr>
      </p:sp>
      <p:sp>
        <p:nvSpPr>
          <p:cNvPr id="73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21.6: AAA</a:t>
            </a:r>
            <a:endParaRPr b="0" lang="en-AU" sz="2000" spc="-1" strike="noStrike">
              <a:latin typeface="Arial"/>
            </a:endParaRPr>
          </a:p>
          <a:p>
            <a:pPr marL="216000" indent="-216000">
              <a:lnSpc>
                <a:spcPct val="100000"/>
              </a:lnSpc>
              <a:buNone/>
            </a:pPr>
            <a:r>
              <a:rPr b="0" lang="en-US" sz="2000" spc="-1" strike="noStrike">
                <a:latin typeface="Arial"/>
              </a:rPr>
              <a:t>21.6.1: AAA Review</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4" name="PlaceHolder 3"/>
          <p:cNvSpPr>
            <a:spLocks noGrp="1"/>
          </p:cNvSpPr>
          <p:nvPr>
            <p:ph type="sldNum" idx="13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551B68C-AE2A-416E-96AF-0C3AFF1E42E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0" y="0"/>
            <a:ext cx="0" cy="0"/>
          </a:xfrm>
          <a:prstGeom prst="rect">
            <a:avLst/>
          </a:prstGeom>
          <a:ln w="0">
            <a:noFill/>
          </a:ln>
        </p:spPr>
      </p:sp>
      <p:sp>
        <p:nvSpPr>
          <p:cNvPr id="7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21.6: AAA</a:t>
            </a:r>
            <a:endParaRPr b="0" lang="en-AU" sz="2000" spc="-1" strike="noStrike">
              <a:latin typeface="Arial"/>
            </a:endParaRPr>
          </a:p>
          <a:p>
            <a:pPr marL="216000" indent="-216000">
              <a:lnSpc>
                <a:spcPct val="100000"/>
              </a:lnSpc>
              <a:buNone/>
            </a:pPr>
            <a:r>
              <a:rPr b="0" lang="en-US" sz="2000" spc="-1" strike="noStrike">
                <a:latin typeface="Arial"/>
              </a:rPr>
              <a:t>21.6.2: Local Database and Servers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7" name="PlaceHolder 3"/>
          <p:cNvSpPr>
            <a:spLocks noGrp="1"/>
          </p:cNvSpPr>
          <p:nvPr>
            <p:ph type="sldNum" idx="13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49AEA4C-0B93-43C9-B3CA-CFDE740266D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0" y="0"/>
            <a:ext cx="0" cy="0"/>
          </a:xfrm>
          <a:prstGeom prst="rect">
            <a:avLst/>
          </a:prstGeom>
          <a:ln w="0">
            <a:noFill/>
          </a:ln>
        </p:spPr>
      </p:sp>
      <p:sp>
        <p:nvSpPr>
          <p:cNvPr id="73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21.6: AAA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21.6.3: AAA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21.6.4: Syntax Checker - Configure AAA on the ASA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0" name="PlaceHolder 3"/>
          <p:cNvSpPr>
            <a:spLocks noGrp="1"/>
          </p:cNvSpPr>
          <p:nvPr>
            <p:ph type="sldNum" idx="13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8E45C38-AD26-40CA-9C25-6F351172FB3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0" y="0"/>
            <a:ext cx="0" cy="0"/>
          </a:xfrm>
          <a:prstGeom prst="rect">
            <a:avLst/>
          </a:prstGeom>
          <a:ln w="0">
            <a:noFill/>
          </a:ln>
        </p:spPr>
      </p:sp>
      <p:sp>
        <p:nvSpPr>
          <p:cNvPr id="74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21.6: AAA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21.6.3: AAA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21.6.4: Syntax Checker - Configure AAA on the ASA with the CLI</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3" name="PlaceHolder 3"/>
          <p:cNvSpPr>
            <a:spLocks noGrp="1"/>
          </p:cNvSpPr>
          <p:nvPr>
            <p:ph type="sldNum" idx="13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A151703-88F1-4A26-BBB1-8F4728D2E3D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0" y="0"/>
            <a:ext cx="0" cy="0"/>
          </a:xfrm>
          <a:prstGeom prst="rect">
            <a:avLst/>
          </a:prstGeom>
          <a:ln w="0">
            <a:noFill/>
          </a:ln>
        </p:spPr>
      </p:sp>
      <p:sp>
        <p:nvSpPr>
          <p:cNvPr id="74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6" name="PlaceHolder 3"/>
          <p:cNvSpPr>
            <a:spLocks noGrp="1"/>
          </p:cNvSpPr>
          <p:nvPr>
            <p:ph type="sldNum" idx="13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0AF90BE-E6E5-48BB-9538-DACA15FCA1B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0" y="0"/>
            <a:ext cx="0" cy="0"/>
          </a:xfrm>
          <a:prstGeom prst="rect">
            <a:avLst/>
          </a:prstGeom>
          <a:ln w="0">
            <a:noFill/>
          </a:ln>
        </p:spPr>
      </p:sp>
      <p:sp>
        <p:nvSpPr>
          <p:cNvPr id="74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pPr>
            <a:r>
              <a:rPr b="0" lang="en-US" sz="2000" spc="-1" strike="noStrike">
                <a:latin typeface="Arial"/>
              </a:rPr>
              <a:t>21.7.1: Overview of MPF</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9" name="PlaceHolder 3"/>
          <p:cNvSpPr>
            <a:spLocks noGrp="1"/>
          </p:cNvSpPr>
          <p:nvPr>
            <p:ph type="sldNum" idx="14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3BA4A41-11FA-47B9-ACE9-C3A0AD71F23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0" y="0"/>
            <a:ext cx="0" cy="0"/>
          </a:xfrm>
          <a:prstGeom prst="rect">
            <a:avLst/>
          </a:prstGeom>
          <a:ln w="0">
            <a:noFill/>
          </a:ln>
        </p:spPr>
      </p:sp>
      <p:sp>
        <p:nvSpPr>
          <p:cNvPr id="75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pPr>
            <a:r>
              <a:rPr b="0" lang="en-US" sz="2000" spc="-1" strike="noStrike">
                <a:latin typeface="Arial"/>
              </a:rPr>
              <a:t>21.7.1: Overview of MPF</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2" name="PlaceHolder 3"/>
          <p:cNvSpPr>
            <a:spLocks noGrp="1"/>
          </p:cNvSpPr>
          <p:nvPr>
            <p:ph type="sldNum" idx="14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3006E9E-A0D1-4B3B-916A-7585777AB5F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0" y="0"/>
            <a:ext cx="0" cy="0"/>
          </a:xfrm>
          <a:prstGeom prst="rect">
            <a:avLst/>
          </a:prstGeom>
          <a:ln w="0">
            <a:noFill/>
          </a:ln>
        </p:spPr>
      </p:sp>
      <p:sp>
        <p:nvSpPr>
          <p:cNvPr id="75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pPr>
            <a:r>
              <a:rPr b="0" lang="en-US" sz="2000" spc="-1" strike="noStrike">
                <a:latin typeface="Arial"/>
              </a:rPr>
              <a:t>21.7.2: Configure Class Maps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5" name="PlaceHolder 3"/>
          <p:cNvSpPr>
            <a:spLocks noGrp="1"/>
          </p:cNvSpPr>
          <p:nvPr>
            <p:ph type="sldNum" idx="14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33D5099-1FB2-457B-9E45-688C7FF4E12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0" y="0"/>
            <a:ext cx="0" cy="0"/>
          </a:xfrm>
          <a:prstGeom prst="rect">
            <a:avLst/>
          </a:prstGeom>
          <a:ln w="0">
            <a:noFill/>
          </a:ln>
        </p:spPr>
      </p:sp>
      <p:sp>
        <p:nvSpPr>
          <p:cNvPr id="56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pPr>
            <a:r>
              <a:rPr b="0" lang="en-US" sz="2000" spc="-1" strike="noStrike">
                <a:latin typeface="Arial"/>
              </a:rPr>
              <a:t>21.1.1: Basic ASA Settings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69" name="PlaceHolder 3"/>
          <p:cNvSpPr>
            <a:spLocks noGrp="1"/>
          </p:cNvSpPr>
          <p:nvPr>
            <p:ph type="sldNum" idx="8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F83ED07-C609-47BA-98D7-24BAD15BA47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0" y="0"/>
            <a:ext cx="0" cy="0"/>
          </a:xfrm>
          <a:prstGeom prst="rect">
            <a:avLst/>
          </a:prstGeom>
          <a:ln w="0">
            <a:noFill/>
          </a:ln>
        </p:spPr>
      </p:sp>
      <p:sp>
        <p:nvSpPr>
          <p:cNvPr id="7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21.7.3: Define and Activate a Policy</a:t>
            </a:r>
            <a:endParaRPr b="0" lang="en-AU" sz="2000" spc="-1" strike="noStrike">
              <a:latin typeface="Arial"/>
            </a:endParaRPr>
          </a:p>
          <a:p>
            <a:pPr marL="216000" indent="-216000">
              <a:lnSpc>
                <a:spcPct val="100000"/>
              </a:lnSpc>
              <a:buNone/>
              <a:tabLst>
                <a:tab algn="l" pos="0"/>
              </a:tabLst>
            </a:pPr>
            <a:r>
              <a:rPr b="0" lang="en-US" sz="2000" spc="-1" strike="noStrike">
                <a:latin typeface="Arial"/>
              </a:rPr>
              <a:t>21.7.4: Syntax Checker - Define and Activate a Policy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8" name="PlaceHolder 3"/>
          <p:cNvSpPr>
            <a:spLocks noGrp="1"/>
          </p:cNvSpPr>
          <p:nvPr>
            <p:ph type="sldNum" idx="14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8AC2D90-5CD2-4AA0-BB79-8F18C753C5D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0" y="0"/>
            <a:ext cx="0" cy="0"/>
          </a:xfrm>
          <a:prstGeom prst="rect">
            <a:avLst/>
          </a:prstGeom>
          <a:ln w="0">
            <a:noFill/>
          </a:ln>
        </p:spPr>
      </p:sp>
      <p:sp>
        <p:nvSpPr>
          <p:cNvPr id="7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21.7: Service Policies on an ASA</a:t>
            </a:r>
            <a:endParaRPr b="0" lang="en-AU" sz="2000" spc="-1" strike="noStrike">
              <a:latin typeface="Arial"/>
            </a:endParaRPr>
          </a:p>
          <a:p>
            <a:pPr marL="216000" indent="-216000">
              <a:lnSpc>
                <a:spcPct val="100000"/>
              </a:lnSpc>
              <a:buNone/>
              <a:tabLst>
                <a:tab algn="l" pos="0"/>
              </a:tabLst>
            </a:pPr>
            <a:r>
              <a:rPr b="0" lang="en-US" sz="2000" spc="-1" strike="noStrike">
                <a:latin typeface="Arial"/>
              </a:rPr>
              <a:t>21.7.3: Define and Activate a Policy</a:t>
            </a:r>
            <a:endParaRPr b="0" lang="en-AU" sz="2000" spc="-1" strike="noStrike">
              <a:latin typeface="Arial"/>
            </a:endParaRPr>
          </a:p>
          <a:p>
            <a:pPr marL="216000" indent="-216000">
              <a:lnSpc>
                <a:spcPct val="100000"/>
              </a:lnSpc>
              <a:buNone/>
              <a:tabLst>
                <a:tab algn="l" pos="0"/>
              </a:tabLst>
            </a:pPr>
            <a:r>
              <a:rPr b="0" lang="en-US" sz="2000" spc="-1" strike="noStrike">
                <a:latin typeface="Arial"/>
              </a:rPr>
              <a:t>21.7.4: Syntax Checker - Define and Activate a Policy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61" name="PlaceHolder 3"/>
          <p:cNvSpPr>
            <a:spLocks noGrp="1"/>
          </p:cNvSpPr>
          <p:nvPr>
            <p:ph type="sldNum" idx="14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7259081-B08E-4B13-81C6-B70B16FE187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0" y="0"/>
            <a:ext cx="0" cy="0"/>
          </a:xfrm>
          <a:prstGeom prst="rect">
            <a:avLst/>
          </a:prstGeom>
          <a:ln w="0">
            <a:noFill/>
          </a:ln>
        </p:spPr>
      </p:sp>
      <p:sp>
        <p:nvSpPr>
          <p:cNvPr id="57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pPr>
            <a:r>
              <a:rPr b="0" lang="en-US" sz="2000" spc="-1" strike="noStrike">
                <a:latin typeface="Arial"/>
              </a:rPr>
              <a:t>21.1.2: ASA Default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72" name="PlaceHolder 3"/>
          <p:cNvSpPr>
            <a:spLocks noGrp="1"/>
          </p:cNvSpPr>
          <p:nvPr>
            <p:ph type="sldNum" idx="8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D4F54F1-F5FF-4CDA-9170-AD6F49CDF8C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0" y="0"/>
            <a:ext cx="0" cy="0"/>
          </a:xfrm>
          <a:prstGeom prst="rect">
            <a:avLst/>
          </a:prstGeom>
          <a:ln w="0">
            <a:noFill/>
          </a:ln>
        </p:spPr>
      </p:sp>
      <p:sp>
        <p:nvSpPr>
          <p:cNvPr id="57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21: ASA Firewall Configuration</a:t>
            </a:r>
            <a:endParaRPr b="0" lang="en-AU" sz="2000" spc="-1" strike="noStrike">
              <a:latin typeface="Arial"/>
            </a:endParaRPr>
          </a:p>
          <a:p>
            <a:pPr marL="216000" indent="-216000">
              <a:lnSpc>
                <a:spcPct val="100000"/>
              </a:lnSpc>
              <a:buNone/>
            </a:pPr>
            <a:r>
              <a:rPr b="0" lang="en-US" sz="2000" spc="-1" strike="noStrike">
                <a:latin typeface="Arial"/>
              </a:rPr>
              <a:t>21.1: Basic ASA Firewall Configuration</a:t>
            </a:r>
            <a:endParaRPr b="0" lang="en-AU" sz="2000" spc="-1" strike="noStrike">
              <a:latin typeface="Arial"/>
            </a:endParaRPr>
          </a:p>
          <a:p>
            <a:pPr marL="216000" indent="-216000">
              <a:lnSpc>
                <a:spcPct val="100000"/>
              </a:lnSpc>
              <a:buNone/>
            </a:pPr>
            <a:r>
              <a:rPr b="0" lang="en-US" sz="2000" spc="-1" strike="noStrike">
                <a:latin typeface="Arial"/>
              </a:rPr>
              <a:t>21.1.3: ASA Interactive Setup Initialization Wizard</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575" name="PlaceHolder 3"/>
          <p:cNvSpPr>
            <a:spLocks noGrp="1"/>
          </p:cNvSpPr>
          <p:nvPr>
            <p:ph type="sldNum" idx="8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D96FDC8-AD53-4B77-82AA-E404CADAC6D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F4D27D6F-0582-4361-9D3E-82E28A7C2406}"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461CDC50-F777-4190-A945-57544DC11213}"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1"/>
          </p:nvPr>
        </p:nvSpPr>
        <p:spPr/>
        <p:txBody>
          <a:bodyPr/>
          <a:p>
            <a:fld id="{1C5FAB34-B48E-4008-A99D-77CFBA247AA3}"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0145DB22-1618-4298-A58D-84C0DA55F8CE}"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1"/>
          </p:nvPr>
        </p:nvSpPr>
        <p:spPr/>
        <p:txBody>
          <a:bodyPr/>
          <a:p>
            <a:fld id="{BEEA710C-53CE-45D4-AE16-F29FC849286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31AD10D5-46EE-4DB2-ACEE-4FE7233DA693}"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492039EF-19B1-41FC-AC4E-9C7D55778943}"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03D68ACD-60B0-4561-9730-B4790916063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0A40DE22-D94E-4D91-A756-BE80ECF5CAE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2FF801FE-9F28-459B-B4E7-7403C9E2A269}"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1"/>
          </p:nvPr>
        </p:nvSpPr>
        <p:spPr/>
        <p:txBody>
          <a:bodyPr/>
          <a:p>
            <a:fld id="{B6580096-5E20-4CA1-B02A-32DEB80473EC}"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1"/>
          </p:nvPr>
        </p:nvSpPr>
        <p:spPr/>
        <p:txBody>
          <a:bodyPr/>
          <a:p>
            <a:fld id="{3BC0850D-C32F-44D0-A4F1-EA5FBAA35B7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62FB6756-DBFE-46D7-B638-1DDB9731B992}"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87B4B865-0417-4000-854F-C64712B1755B}"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2"/>
          </p:nvPr>
        </p:nvSpPr>
        <p:spPr/>
        <p:txBody>
          <a:bodyPr/>
          <a:p>
            <a:fld id="{C4862CD1-5C9A-4C32-BD4A-D62BDD95C75C}"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4793E590-19F2-4D7C-BB15-0C8227CDE40D}"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2"/>
          </p:nvPr>
        </p:nvSpPr>
        <p:spPr/>
        <p:txBody>
          <a:bodyPr/>
          <a:p>
            <a:fld id="{F1502B1C-D688-4E8F-9206-6E0227F8850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F612C7BA-B50D-4232-9905-435DE2D6A52C}"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2CC5C537-6B67-4C64-A891-5548CF570B40}"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D9803816-2E6C-4DE9-8E13-3F42F1B30FDB}"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C6A81F9C-6DC4-4F12-ABFC-EDCF0D0F419D}"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A3A80EA7-41AD-4864-B8F3-82F3A8C69F67}"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2"/>
          </p:nvPr>
        </p:nvSpPr>
        <p:spPr/>
        <p:txBody>
          <a:bodyPr/>
          <a:p>
            <a:fld id="{F65CFAB1-8F40-493E-B197-BD412F38AF37}"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2"/>
          </p:nvPr>
        </p:nvSpPr>
        <p:spPr/>
        <p:txBody>
          <a:bodyPr/>
          <a:p>
            <a:fld id="{4B1F8392-62B6-4777-ABBE-CF5E4F4430B8}"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F6CA3B1E-E923-470F-94B3-047ACFD1A2DA}"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06619961-079E-4A06-B5BA-EA33B76380E5}"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3"/>
          </p:nvPr>
        </p:nvSpPr>
        <p:spPr/>
        <p:txBody>
          <a:bodyPr/>
          <a:p>
            <a:fld id="{A71C0035-13EF-40B4-8DF4-61346E19F78C}"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98094807-0045-4E7E-AAEA-B8F2C734D9D7}"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3"/>
          </p:nvPr>
        </p:nvSpPr>
        <p:spPr/>
        <p:txBody>
          <a:bodyPr/>
          <a:p>
            <a:fld id="{6AEEDF99-40BC-47FD-8AE4-2A3ADE08B01C}"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DEC667F8-CFFD-41C2-BF2E-A82AE25E851A}"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506691A6-D651-431F-88F6-8235E4C875FA}"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8391F43C-701E-4F52-9572-2FFCAECD5DDA}"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5888A12A-56C3-469D-8ADF-A129C229020D}"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BBC3AE94-BCFF-486C-A133-CA96AC673108}"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3"/>
          </p:nvPr>
        </p:nvSpPr>
        <p:spPr/>
        <p:txBody>
          <a:bodyPr/>
          <a:p>
            <a:fld id="{5EB3BB35-02C6-4786-B9D5-E6FE95C68445}"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3"/>
          </p:nvPr>
        </p:nvSpPr>
        <p:spPr/>
        <p:txBody>
          <a:bodyPr/>
          <a:p>
            <a:fld id="{DF05EA4F-6BE2-4AF5-BFA6-FC5107E82C03}"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Rectangle 7"/>
          <p:cNvSpPr/>
          <p:nvPr/>
        </p:nvSpPr>
        <p:spPr>
          <a:xfrm>
            <a:off x="8389080" y="4743360"/>
            <a:ext cx="471600" cy="15336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849D482F-9BB9-4100-8A79-7B33349856B9}"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79" name="Rectangle 4"/>
          <p:cNvSpPr/>
          <p:nvPr/>
        </p:nvSpPr>
        <p:spPr>
          <a:xfrm>
            <a:off x="5867640" y="4741920"/>
            <a:ext cx="2657160" cy="15336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80" name="Group 4"/>
          <p:cNvGrpSpPr/>
          <p:nvPr/>
        </p:nvGrpSpPr>
        <p:grpSpPr>
          <a:xfrm>
            <a:off x="507960" y="4715280"/>
            <a:ext cx="339480" cy="180000"/>
            <a:chOff x="507960" y="4715280"/>
            <a:chExt cx="339480" cy="180000"/>
          </a:xfrm>
        </p:grpSpPr>
        <p:sp>
          <p:nvSpPr>
            <p:cNvPr id="81" name="Rectangle 5"/>
            <p:cNvSpPr/>
            <p:nvPr/>
          </p:nvSpPr>
          <p:spPr>
            <a:xfrm>
              <a:off x="604440" y="4835160"/>
              <a:ext cx="14040" cy="59040"/>
            </a:xfrm>
            <a:prstGeom prst="rect">
              <a:avLst/>
            </a:prstGeom>
            <a:solidFill>
              <a:schemeClr val="accent5"/>
            </a:solidFill>
            <a:ln w="0">
              <a:noFill/>
            </a:ln>
          </p:spPr>
          <p:style>
            <a:lnRef idx="0"/>
            <a:fillRef idx="0"/>
            <a:effectRef idx="0"/>
            <a:fontRef idx="minor"/>
          </p:style>
        </p:sp>
        <p:sp>
          <p:nvSpPr>
            <p:cNvPr id="82" name="Freeform 6"/>
            <p:cNvSpPr/>
            <p:nvPr/>
          </p:nvSpPr>
          <p:spPr>
            <a:xfrm>
              <a:off x="694440" y="4834440"/>
              <a:ext cx="43920" cy="608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3" name="Freeform 7"/>
            <p:cNvSpPr/>
            <p:nvPr/>
          </p:nvSpPr>
          <p:spPr>
            <a:xfrm>
              <a:off x="538560" y="4834440"/>
              <a:ext cx="44640" cy="608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4" name="Freeform 8"/>
            <p:cNvSpPr/>
            <p:nvPr/>
          </p:nvSpPr>
          <p:spPr>
            <a:xfrm>
              <a:off x="755280" y="4834440"/>
              <a:ext cx="60840" cy="608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5" name="Freeform 9"/>
            <p:cNvSpPr/>
            <p:nvPr/>
          </p:nvSpPr>
          <p:spPr>
            <a:xfrm>
              <a:off x="639000" y="4834440"/>
              <a:ext cx="39960" cy="608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6" name="Freeform 10"/>
            <p:cNvSpPr/>
            <p:nvPr/>
          </p:nvSpPr>
          <p:spPr>
            <a:xfrm>
              <a:off x="50796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87" name="Freeform 11"/>
            <p:cNvSpPr/>
            <p:nvPr/>
          </p:nvSpPr>
          <p:spPr>
            <a:xfrm>
              <a:off x="54864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88" name="Freeform 12"/>
            <p:cNvSpPr/>
            <p:nvPr/>
          </p:nvSpPr>
          <p:spPr>
            <a:xfrm>
              <a:off x="589320" y="4715280"/>
              <a:ext cx="14040" cy="9360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89" name="Freeform 13"/>
            <p:cNvSpPr/>
            <p:nvPr/>
          </p:nvSpPr>
          <p:spPr>
            <a:xfrm>
              <a:off x="63000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0" name="Freeform 14"/>
            <p:cNvSpPr/>
            <p:nvPr/>
          </p:nvSpPr>
          <p:spPr>
            <a:xfrm>
              <a:off x="67068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1" name="Freeform 15"/>
            <p:cNvSpPr/>
            <p:nvPr/>
          </p:nvSpPr>
          <p:spPr>
            <a:xfrm>
              <a:off x="71136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2" name="Freeform 16"/>
            <p:cNvSpPr/>
            <p:nvPr/>
          </p:nvSpPr>
          <p:spPr>
            <a:xfrm>
              <a:off x="752040" y="4715280"/>
              <a:ext cx="14040" cy="9360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3" name="Freeform 17"/>
            <p:cNvSpPr/>
            <p:nvPr/>
          </p:nvSpPr>
          <p:spPr>
            <a:xfrm>
              <a:off x="79272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4" name="Freeform 18"/>
            <p:cNvSpPr/>
            <p:nvPr/>
          </p:nvSpPr>
          <p:spPr>
            <a:xfrm>
              <a:off x="833400" y="4763880"/>
              <a:ext cx="14040" cy="2988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5" name="PlaceHolder 1"/>
          <p:cNvSpPr>
            <a:spLocks noGrp="1"/>
          </p:cNvSpPr>
          <p:nvPr>
            <p:ph type="sldNum" idx="1"/>
          </p:nvPr>
        </p:nvSpPr>
        <p:spPr>
          <a:xfrm>
            <a:off x="8473320" y="4954320"/>
            <a:ext cx="676080" cy="18864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8B3363E5-F11B-4B0C-8770-685356EDF146}" type="slidenum">
              <a:rPr b="0" lang="en-US" sz="520" spc="-1" strike="noStrike">
                <a:solidFill>
                  <a:srgbClr val="595959"/>
                </a:solidFill>
                <a:latin typeface="Arial"/>
              </a:rPr>
              <a:t>&lt;number&gt;</a:t>
            </a:fld>
            <a:endParaRPr b="0" lang="en-AU" sz="520" spc="-1" strike="noStrike">
              <a:latin typeface="Times New Roman"/>
            </a:endParaRPr>
          </a:p>
        </p:txBody>
      </p:sp>
      <p:sp>
        <p:nvSpPr>
          <p:cNvPr id="9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34" name="Object2"/>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35" name="Object 3" descr="/Users/phillipball/Projects/Cisco/Netacad 3/netacad-vudu/src/pptx/assets/Cisco_logo_sm.png"/>
          <p:cNvPicPr/>
          <p:nvPr/>
        </p:nvPicPr>
        <p:blipFill>
          <a:blip r:embed="rId2"/>
          <a:srcRect l="0" t="-16633" r="0" b="-16633"/>
          <a:stretch/>
        </p:blipFill>
        <p:spPr>
          <a:xfrm>
            <a:off x="457200" y="4629240"/>
            <a:ext cx="365040" cy="365040"/>
          </a:xfrm>
          <a:prstGeom prst="rect">
            <a:avLst/>
          </a:prstGeom>
          <a:ln w="0">
            <a:noFill/>
          </a:ln>
        </p:spPr>
      </p:pic>
      <p:sp>
        <p:nvSpPr>
          <p:cNvPr id="136" name="PlaceHolder 1"/>
          <p:cNvSpPr>
            <a:spLocks noGrp="1"/>
          </p:cNvSpPr>
          <p:nvPr>
            <p:ph type="sldNum" idx="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3041001-A5AC-4CDE-B0B7-011AF1640276}" type="slidenum">
              <a:rPr b="0" lang="en-US" sz="600" spc="-1" strike="noStrike">
                <a:solidFill>
                  <a:srgbClr val="d9d9d9"/>
                </a:solidFill>
                <a:latin typeface="Calibri"/>
              </a:rPr>
              <a:t>&lt;number&gt;</a:t>
            </a:fld>
            <a:endParaRPr b="0" lang="en-AU" sz="600" spc="-1" strike="noStrike">
              <a:latin typeface="Times New Roman"/>
            </a:endParaRPr>
          </a:p>
        </p:txBody>
      </p:sp>
      <p:sp>
        <p:nvSpPr>
          <p:cNvPr id="13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3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ffffff"/>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ffffff"/>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ffffff"/>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ffffff"/>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ffffff"/>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ffffff"/>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Object3"/>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76" name="Object 4" descr="/Users/phillipball/Projects/Cisco/Netacad 3/netacad-vudu/src/pptx/assets/Cisco_logo_sm.png"/>
          <p:cNvPicPr/>
          <p:nvPr/>
        </p:nvPicPr>
        <p:blipFill>
          <a:blip r:embed="rId2"/>
          <a:stretch/>
        </p:blipFill>
        <p:spPr>
          <a:xfrm>
            <a:off x="457200" y="4629240"/>
            <a:ext cx="365040" cy="182160"/>
          </a:xfrm>
          <a:prstGeom prst="rect">
            <a:avLst/>
          </a:prstGeom>
          <a:ln w="0">
            <a:noFill/>
          </a:ln>
        </p:spPr>
      </p:pic>
      <p:sp>
        <p:nvSpPr>
          <p:cNvPr id="177" name="PlaceHolder 1"/>
          <p:cNvSpPr>
            <a:spLocks noGrp="1"/>
          </p:cNvSpPr>
          <p:nvPr>
            <p:ph type="sldNum" idx="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0D26844-6498-4DFF-AB21-BFAC9C01EF81}" type="slidenum">
              <a:rPr b="0" lang="en-US" sz="600" spc="-1" strike="noStrike">
                <a:solidFill>
                  <a:srgbClr val="d9d9d9"/>
                </a:solidFill>
                <a:latin typeface="Calibri"/>
              </a:rPr>
              <a:t>&lt;number&gt;</a:t>
            </a:fld>
            <a:endParaRPr b="0" lang="en-AU" sz="600" spc="-1" strike="noStrike">
              <a:latin typeface="Times New Roman"/>
            </a:endParaRPr>
          </a:p>
        </p:txBody>
      </p:sp>
      <p:sp>
        <p:nvSpPr>
          <p:cNvPr id="17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7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9.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49.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9.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9.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49.xml"/><Relationship Id="rId5"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Relationship Id="rId3" Type="http://schemas.openxmlformats.org/officeDocument/2006/relationships/notesSlide" Target="../notesSlides/notesSlide71.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p:nvPr>
        </p:nvSpPr>
        <p:spPr>
          <a:xfrm>
            <a:off x="457200" y="1542960"/>
            <a:ext cx="6400080" cy="182808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 </a:t>
            </a:r>
            <a:r>
              <a:rPr b="0" lang="en-US" sz="3600" spc="-1" strike="noStrike">
                <a:solidFill>
                  <a:srgbClr val="afe8fb"/>
                </a:solidFill>
                <a:latin typeface="Arial"/>
                <a:ea typeface="Arial"/>
              </a:rPr>
              <a:t>ASA Firewall Configuration</a:t>
            </a:r>
            <a:endParaRPr b="0" lang="en-AU" sz="3600" spc="-1" strike="noStrike">
              <a:latin typeface="Arial"/>
            </a:endParaRPr>
          </a:p>
        </p:txBody>
      </p:sp>
      <p:sp>
        <p:nvSpPr>
          <p:cNvPr id="223" name="Object2"/>
          <p:cNvSpPr/>
          <p:nvPr/>
        </p:nvSpPr>
        <p:spPr>
          <a:xfrm>
            <a:off x="457200" y="3343320"/>
            <a:ext cx="36568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224"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21.2 Configure Management Settings and Services</a:t>
            </a:r>
            <a:endParaRPr b="0" lang="en-AU" sz="4600" spc="-1" strike="noStrike">
              <a:latin typeface="Arial"/>
            </a:endParaRPr>
          </a:p>
        </p:txBody>
      </p:sp>
      <p:sp>
        <p:nvSpPr>
          <p:cNvPr id="257" name="PlaceHolder 2"/>
          <p:cNvSpPr>
            <a:spLocks noGrp="1"/>
          </p:cNvSpPr>
          <p:nvPr>
            <p:ph type="sldNum" idx="1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CCC61AE-5B63-4978-8014-3AB0E5DCF98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5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Enter Global Configuration Mode</a:t>
            </a:r>
            <a:endParaRPr b="0" lang="en-AU" sz="2200" spc="-1" strike="noStrike">
              <a:latin typeface="Arial"/>
            </a:endParaRPr>
          </a:p>
        </p:txBody>
      </p:sp>
      <p:sp>
        <p:nvSpPr>
          <p:cNvPr id="260" name="Object4"/>
          <p:cNvSpPr/>
          <p:nvPr/>
        </p:nvSpPr>
        <p:spPr>
          <a:xfrm>
            <a:off x="0" y="914400"/>
            <a:ext cx="891324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default ASA user prompt of </a:t>
            </a:r>
            <a:r>
              <a:rPr b="1" lang="en-US" sz="1600" spc="-1" strike="noStrike">
                <a:solidFill>
                  <a:srgbClr val="000000"/>
                </a:solidFill>
                <a:latin typeface="Arial"/>
                <a:ea typeface="DejaVu Sans"/>
              </a:rPr>
              <a:t>ciscoasa&gt;</a:t>
            </a:r>
            <a:r>
              <a:rPr b="0" lang="en-US" sz="1600" spc="-1" strike="noStrike">
                <a:solidFill>
                  <a:srgbClr val="000000"/>
                </a:solidFill>
                <a:latin typeface="Arial"/>
                <a:ea typeface="DejaVu Sans"/>
              </a:rPr>
              <a:t> is displayed when an ASA configuration is erased, the device is rebooted, and the user does not use the interactive setup wizard.</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enter privileged EXEC mode, use the </a:t>
            </a:r>
            <a:r>
              <a:rPr b="1" lang="en-US" sz="1600" spc="-1" strike="noStrike">
                <a:solidFill>
                  <a:srgbClr val="000000"/>
                </a:solidFill>
                <a:latin typeface="Arial"/>
                <a:ea typeface="DejaVu Sans"/>
              </a:rPr>
              <a:t>enable</a:t>
            </a:r>
            <a:r>
              <a:rPr b="0" lang="en-US" sz="1600" spc="-1" strike="noStrike">
                <a:solidFill>
                  <a:srgbClr val="000000"/>
                </a:solidFill>
                <a:latin typeface="Arial"/>
                <a:ea typeface="DejaVu Sans"/>
              </a:rPr>
              <a:t> user EXEC mode command. Initially, an ASA does not have a password configured; therefore, when prompted, leave the enable password prompt blank and press </a:t>
            </a:r>
            <a:r>
              <a:rPr b="1" lang="en-US" sz="1600" spc="-1" strike="noStrike">
                <a:solidFill>
                  <a:srgbClr val="000000"/>
                </a:solidFill>
                <a:latin typeface="Arial"/>
                <a:ea typeface="DejaVu Sans"/>
              </a:rPr>
              <a:t>Enter</a:t>
            </a:r>
            <a:r>
              <a:rPr b="0" lang="en-US" sz="1600" spc="-1" strike="noStrike">
                <a:solidFill>
                  <a:srgbClr val="000000"/>
                </a:solidFill>
                <a:latin typeface="Arial"/>
                <a:ea typeface="DejaVu Sans"/>
              </a:rPr>
              <a:t>.</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ASA date and time should be set either manually or by using Network Time Protocol (NTP). To set the date and time, use the </a:t>
            </a:r>
            <a:r>
              <a:rPr b="1" lang="en-US" sz="1600" spc="-1" strike="noStrike">
                <a:solidFill>
                  <a:srgbClr val="000000"/>
                </a:solidFill>
                <a:latin typeface="Arial"/>
                <a:ea typeface="DejaVu Sans"/>
              </a:rPr>
              <a:t>clock set</a:t>
            </a:r>
            <a:r>
              <a:rPr b="0" lang="en-US" sz="1600" spc="-1" strike="noStrike">
                <a:solidFill>
                  <a:srgbClr val="000000"/>
                </a:solidFill>
                <a:latin typeface="Arial"/>
                <a:ea typeface="DejaVu Sans"/>
              </a:rPr>
              <a:t> privileged EXEC </a:t>
            </a:r>
            <a:r>
              <a:rPr b="1" lang="en-US" sz="1600" spc="-1" strike="noStrike">
                <a:solidFill>
                  <a:srgbClr val="000000"/>
                </a:solidFill>
                <a:latin typeface="Arial"/>
                <a:ea typeface="DejaVu Sans"/>
              </a:rPr>
              <a:t>command.</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Enter global configuration mode using the </a:t>
            </a:r>
            <a:r>
              <a:rPr b="1" lang="en-US" sz="1600" spc="-1" strike="noStrike">
                <a:solidFill>
                  <a:srgbClr val="000000"/>
                </a:solidFill>
                <a:latin typeface="Arial"/>
                <a:ea typeface="DejaVu Sans"/>
              </a:rPr>
              <a:t>configure terminal</a:t>
            </a:r>
            <a:r>
              <a:rPr b="0" lang="en-US" sz="1600" spc="-1" strike="noStrike">
                <a:solidFill>
                  <a:srgbClr val="000000"/>
                </a:solidFill>
                <a:latin typeface="Arial"/>
                <a:ea typeface="DejaVu Sans"/>
              </a:rPr>
              <a:t> privileged EXEC command. </a:t>
            </a:r>
            <a:endParaRPr b="0" lang="en-AU" sz="1600" spc="-1" strike="noStrike">
              <a:latin typeface="Arial"/>
            </a:endParaRPr>
          </a:p>
        </p:txBody>
      </p:sp>
      <p:sp>
        <p:nvSpPr>
          <p:cNvPr id="261" name="PlaceHolder 3"/>
          <p:cNvSpPr>
            <a:spLocks noGrp="1"/>
          </p:cNvSpPr>
          <p:nvPr>
            <p:ph type="sldNum" idx="1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5E3CBEE-183E-4547-B35C-CBFEBEE4149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63" name="PlaceHolder 2"/>
          <p:cNvSpPr>
            <a:spLocks noGrp="1"/>
          </p:cNvSpPr>
          <p:nvPr>
            <p:ph/>
          </p:nvPr>
        </p:nvSpPr>
        <p:spPr>
          <a:xfrm>
            <a:off x="0" y="250200"/>
            <a:ext cx="9143280" cy="5302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Basic Settings</a:t>
            </a:r>
            <a:endParaRPr b="0" lang="en-AU" sz="2200" spc="-1" strike="noStrike">
              <a:latin typeface="Arial"/>
            </a:endParaRPr>
          </a:p>
        </p:txBody>
      </p:sp>
      <p:sp>
        <p:nvSpPr>
          <p:cNvPr id="264" name="TextBox 6"/>
          <p:cNvSpPr/>
          <p:nvPr/>
        </p:nvSpPr>
        <p:spPr>
          <a:xfrm>
            <a:off x="91440" y="746280"/>
            <a:ext cx="887004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An ASA must be configured with basic management settings. The table displays the commands to accomplish this task.</a:t>
            </a:r>
            <a:endParaRPr b="0" lang="en-AU" sz="1600" spc="-1" strike="noStrike">
              <a:latin typeface="Arial"/>
            </a:endParaRPr>
          </a:p>
        </p:txBody>
      </p:sp>
      <p:graphicFrame>
        <p:nvGraphicFramePr>
          <p:cNvPr id="265" name="Table 14"/>
          <p:cNvGraphicFramePr/>
          <p:nvPr/>
        </p:nvGraphicFramePr>
        <p:xfrm>
          <a:off x="612000" y="1371600"/>
          <a:ext cx="7829280" cy="3086640"/>
        </p:xfrm>
        <a:graphic>
          <a:graphicData uri="http://schemas.openxmlformats.org/drawingml/2006/table">
            <a:tbl>
              <a:tblPr/>
              <a:tblGrid>
                <a:gridCol w="2864520"/>
                <a:gridCol w="4965120"/>
              </a:tblGrid>
              <a:tr h="25848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623520">
                <a:tc>
                  <a:txBody>
                    <a:bodyPr lIns="37800" rIns="37800" anchor="t">
                      <a:noAutofit/>
                    </a:bodyPr>
                    <a:p>
                      <a:pPr>
                        <a:lnSpc>
                          <a:spcPct val="100000"/>
                        </a:lnSpc>
                        <a:buNone/>
                      </a:pPr>
                      <a:r>
                        <a:rPr b="1" lang="en-US" sz="1200" spc="-1" strike="noStrike">
                          <a:solidFill>
                            <a:srgbClr val="58585b"/>
                          </a:solidFill>
                          <a:latin typeface="Courier New"/>
                        </a:rPr>
                        <a:t>hostname</a:t>
                      </a:r>
                      <a:r>
                        <a:rPr b="0" lang="en-US" sz="1200" spc="-1" strike="noStrike">
                          <a:solidFill>
                            <a:srgbClr val="58585b"/>
                          </a:solidFill>
                          <a:latin typeface="Courier New"/>
                        </a:rPr>
                        <a:t> </a:t>
                      </a:r>
                      <a:r>
                        <a:rPr b="0" i="1" lang="en-US" sz="1200" spc="-1" strike="noStrike">
                          <a:solidFill>
                            <a:srgbClr val="58585b"/>
                          </a:solidFill>
                          <a:latin typeface="Courier New"/>
                        </a:rPr>
                        <a:t>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Specifies a hostname up to 63 characters.</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A hostname must start and end with a letter or digit, and have as interior characters only letters, digits, or a hyphen.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258480">
                <a:tc>
                  <a:txBody>
                    <a:bodyPr lIns="37800" rIns="37800" anchor="t">
                      <a:noAutofit/>
                    </a:bodyPr>
                    <a:p>
                      <a:pPr>
                        <a:lnSpc>
                          <a:spcPct val="100000"/>
                        </a:lnSpc>
                        <a:buNone/>
                      </a:pPr>
                      <a:r>
                        <a:rPr b="1" lang="en-US" sz="1200" spc="-1" strike="noStrike">
                          <a:solidFill>
                            <a:srgbClr val="58585b"/>
                          </a:solidFill>
                          <a:latin typeface="Courier New"/>
                        </a:rPr>
                        <a:t>domain-name</a:t>
                      </a:r>
                      <a:r>
                        <a:rPr b="0" lang="en-US" sz="1200" spc="-1" strike="noStrike">
                          <a:solidFill>
                            <a:srgbClr val="58585b"/>
                          </a:solidFill>
                          <a:latin typeface="Courier New"/>
                        </a:rPr>
                        <a:t> </a:t>
                      </a:r>
                      <a:r>
                        <a:rPr b="0" i="1" lang="en-US" sz="1200" spc="-1" strike="noStrike">
                          <a:solidFill>
                            <a:srgbClr val="58585b"/>
                          </a:solidFill>
                          <a:latin typeface="Courier New"/>
                        </a:rPr>
                        <a:t>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Sets the default domain 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623520">
                <a:tc>
                  <a:txBody>
                    <a:bodyPr lIns="37800" rIns="37800" anchor="t">
                      <a:noAutofit/>
                    </a:bodyPr>
                    <a:p>
                      <a:pPr>
                        <a:lnSpc>
                          <a:spcPct val="100000"/>
                        </a:lnSpc>
                        <a:buNone/>
                      </a:pPr>
                      <a:r>
                        <a:rPr b="1" lang="en-US" sz="1200" spc="-1" strike="noStrike">
                          <a:solidFill>
                            <a:srgbClr val="58585b"/>
                          </a:solidFill>
                          <a:latin typeface="Courier New"/>
                        </a:rPr>
                        <a:t>enable password </a:t>
                      </a:r>
                      <a:r>
                        <a:rPr b="0" i="1" lang="en-US" sz="1200" spc="-1" strike="noStrike">
                          <a:solidFill>
                            <a:srgbClr val="58585b"/>
                          </a:solidFill>
                          <a:latin typeface="Courier New"/>
                        </a:rPr>
                        <a:t>password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Sets the enable password for privileged EXEC mode.</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Sets the password as a case-sensitive string of 3 to 32 alphanumeric and special characters (not including a question mark or a space).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441000">
                <a:tc>
                  <a:txBody>
                    <a:bodyPr lIns="37800" rIns="37800" anchor="t">
                      <a:noAutofit/>
                    </a:bodyPr>
                    <a:p>
                      <a:pPr>
                        <a:lnSpc>
                          <a:spcPct val="100000"/>
                        </a:lnSpc>
                        <a:buNone/>
                      </a:pPr>
                      <a:r>
                        <a:rPr b="1" lang="en-US" sz="1200" spc="-1" strike="noStrike">
                          <a:solidFill>
                            <a:srgbClr val="58585b"/>
                          </a:solidFill>
                          <a:latin typeface="Courier New"/>
                        </a:rPr>
                        <a:t>banner motd </a:t>
                      </a:r>
                      <a:r>
                        <a:rPr b="0" i="1" lang="en-US" sz="1200" spc="-1" strike="noStrike">
                          <a:solidFill>
                            <a:srgbClr val="58585b"/>
                          </a:solidFill>
                          <a:latin typeface="Courier New"/>
                        </a:rPr>
                        <a:t>message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Provides legal notification and configures the system to display a message-of-the-day banner when connecting to the ASA.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623520">
                <a:tc>
                  <a:txBody>
                    <a:bodyPr lIns="37800" rIns="37800" anchor="t">
                      <a:noAutofit/>
                    </a:bodyPr>
                    <a:p>
                      <a:pPr>
                        <a:lnSpc>
                          <a:spcPct val="100000"/>
                        </a:lnSpc>
                        <a:buNone/>
                      </a:pPr>
                      <a:r>
                        <a:rPr b="1" lang="en-US" sz="1200" spc="-1" strike="noStrike">
                          <a:solidFill>
                            <a:srgbClr val="58585b"/>
                          </a:solidFill>
                          <a:latin typeface="Courier New"/>
                        </a:rPr>
                        <a:t>key config-key password-encryption </a:t>
                      </a:r>
                      <a:r>
                        <a:rPr b="0" lang="en-US" sz="1200" spc="-1" strike="noStrike">
                          <a:solidFill>
                            <a:srgbClr val="58585b"/>
                          </a:solidFill>
                          <a:latin typeface="Courier New"/>
                        </a:rPr>
                        <a:t>[ </a:t>
                      </a:r>
                      <a:r>
                        <a:rPr b="0" i="1" lang="en-US" sz="1200" spc="-1" strike="noStrike">
                          <a:solidFill>
                            <a:srgbClr val="58585b"/>
                          </a:solidFill>
                          <a:latin typeface="Courier New"/>
                        </a:rPr>
                        <a:t>new-pass </a:t>
                      </a:r>
                      <a:r>
                        <a:rPr b="0" lang="en-US" sz="1200" spc="-1" strike="noStrike">
                          <a:solidFill>
                            <a:srgbClr val="58585b"/>
                          </a:solidFill>
                          <a:latin typeface="Courier New"/>
                        </a:rPr>
                        <a:t>[</a:t>
                      </a:r>
                      <a:r>
                        <a:rPr b="0" i="1" lang="en-US" sz="1200" spc="-1" strike="noStrike">
                          <a:solidFill>
                            <a:srgbClr val="58585b"/>
                          </a:solidFill>
                          <a:latin typeface="Courier New"/>
                        </a:rPr>
                        <a:t> old-pass </a:t>
                      </a:r>
                      <a:r>
                        <a:rPr b="0" lang="en-US" sz="1200" spc="-1" strike="noStrike">
                          <a:solidFill>
                            <a:srgbClr val="58585b"/>
                          </a:solidFill>
                          <a:latin typeface="Courier New"/>
                        </a:rPr>
                        <a: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Sets the passphrase between 8 and 128 character long.</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Used to generate the encryption key.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258480">
                <a:tc>
                  <a:txBody>
                    <a:bodyPr lIns="37800" rIns="37800" anchor="t">
                      <a:noAutofit/>
                    </a:bodyPr>
                    <a:p>
                      <a:pPr>
                        <a:lnSpc>
                          <a:spcPct val="100000"/>
                        </a:lnSpc>
                        <a:buNone/>
                      </a:pPr>
                      <a:r>
                        <a:rPr b="1" lang="en-US" sz="1200" spc="-1" strike="noStrike">
                          <a:solidFill>
                            <a:srgbClr val="58585b"/>
                          </a:solidFill>
                          <a:latin typeface="Courier New"/>
                        </a:rPr>
                        <a:t>password encryption aes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Enables password encryption and encrypts all user passwords.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66" name="PlaceHolder 3"/>
          <p:cNvSpPr>
            <a:spLocks noGrp="1"/>
          </p:cNvSpPr>
          <p:nvPr>
            <p:ph type="sldNum" idx="1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8B8529D-12DB-4569-8A16-293D8409499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68" name="PlaceHolder 2"/>
          <p:cNvSpPr>
            <a:spLocks noGrp="1"/>
          </p:cNvSpPr>
          <p:nvPr>
            <p:ph/>
          </p:nvPr>
        </p:nvSpPr>
        <p:spPr>
          <a:xfrm>
            <a:off x="0" y="250200"/>
            <a:ext cx="9143280" cy="5302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Basic Settings (Cont.)</a:t>
            </a:r>
            <a:endParaRPr b="0" lang="en-AU" sz="2200" spc="-1" strike="noStrike">
              <a:latin typeface="Arial"/>
            </a:endParaRPr>
          </a:p>
        </p:txBody>
      </p:sp>
      <p:sp>
        <p:nvSpPr>
          <p:cNvPr id="269" name="TextBox 6"/>
          <p:cNvSpPr/>
          <p:nvPr/>
        </p:nvSpPr>
        <p:spPr>
          <a:xfrm>
            <a:off x="91440" y="896040"/>
            <a:ext cx="4356720" cy="3740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To configure a banner with several lines, the </a:t>
            </a:r>
            <a:r>
              <a:rPr b="1" lang="en-US" sz="1600" spc="-1" strike="noStrike">
                <a:solidFill>
                  <a:srgbClr val="000000"/>
                </a:solidFill>
                <a:latin typeface="Arial"/>
                <a:ea typeface="DejaVu Sans"/>
              </a:rPr>
              <a:t>banner motd</a:t>
            </a:r>
            <a:r>
              <a:rPr b="0" lang="en-US" sz="1600" spc="-1" strike="noStrike">
                <a:solidFill>
                  <a:srgbClr val="000000"/>
                </a:solidFill>
                <a:latin typeface="Arial"/>
                <a:ea typeface="DejaVu Sans"/>
              </a:rPr>
              <a:t> must be entered multiple times.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privileged EXEC password is automatically encrypted using MD5. However, stronger encryption using AES should be enabled. To do so, a master passphrase must be configured, and AES encryption must be enabled.</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change the master passphrase, use the </a:t>
            </a:r>
            <a:r>
              <a:rPr b="1" lang="en-US" sz="1600" spc="-1" strike="noStrike">
                <a:solidFill>
                  <a:srgbClr val="000000"/>
                </a:solidFill>
                <a:latin typeface="Arial"/>
                <a:ea typeface="DejaVu Sans"/>
              </a:rPr>
              <a:t>key config-key password-encryption</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password </a:t>
            </a:r>
            <a:r>
              <a:rPr b="0" lang="en-US" sz="1600" spc="-1" strike="noStrike">
                <a:solidFill>
                  <a:srgbClr val="000000"/>
                </a:solidFill>
                <a:latin typeface="Arial"/>
                <a:ea typeface="DejaVu Sans"/>
              </a:rPr>
              <a:t>command. To determine if password encryption is enabled, use the </a:t>
            </a:r>
            <a:r>
              <a:rPr b="1" lang="en-US" sz="1600" spc="-1" strike="noStrike">
                <a:solidFill>
                  <a:srgbClr val="000000"/>
                </a:solidFill>
                <a:latin typeface="Arial"/>
                <a:ea typeface="DejaVu Sans"/>
              </a:rPr>
              <a:t>show password encryption</a:t>
            </a:r>
            <a:r>
              <a:rPr b="0" lang="en-US" sz="1600" spc="-1" strike="noStrike">
                <a:solidFill>
                  <a:srgbClr val="000000"/>
                </a:solidFill>
                <a:latin typeface="Arial"/>
                <a:ea typeface="DejaVu Sans"/>
              </a:rPr>
              <a:t> command.</a:t>
            </a:r>
            <a:endParaRPr b="0" lang="en-AU" sz="1600" spc="-1" strike="noStrike">
              <a:latin typeface="Arial"/>
            </a:endParaRPr>
          </a:p>
        </p:txBody>
      </p:sp>
      <p:pic>
        <p:nvPicPr>
          <p:cNvPr id="270" name="Picture 4" descr=""/>
          <p:cNvPicPr/>
          <p:nvPr/>
        </p:nvPicPr>
        <p:blipFill>
          <a:blip r:embed="rId1"/>
          <a:stretch/>
        </p:blipFill>
        <p:spPr>
          <a:xfrm>
            <a:off x="4401360" y="1222200"/>
            <a:ext cx="4513320" cy="2698200"/>
          </a:xfrm>
          <a:prstGeom prst="rect">
            <a:avLst/>
          </a:prstGeom>
          <a:ln w="0">
            <a:noFill/>
          </a:ln>
        </p:spPr>
      </p:pic>
      <p:sp>
        <p:nvSpPr>
          <p:cNvPr id="271" name="PlaceHolder 3"/>
          <p:cNvSpPr>
            <a:spLocks noGrp="1"/>
          </p:cNvSpPr>
          <p:nvPr>
            <p:ph type="sldNum" idx="1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5A27ADC-33BA-445B-835D-54B1A23299B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7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Interfaces</a:t>
            </a:r>
            <a:endParaRPr b="0" lang="en-AU" sz="2200" spc="-1" strike="noStrike">
              <a:latin typeface="Arial"/>
            </a:endParaRPr>
          </a:p>
        </p:txBody>
      </p:sp>
      <p:sp>
        <p:nvSpPr>
          <p:cNvPr id="274" name="TextBox 7"/>
          <p:cNvSpPr/>
          <p:nvPr/>
        </p:nvSpPr>
        <p:spPr>
          <a:xfrm>
            <a:off x="165600" y="731520"/>
            <a:ext cx="8749080" cy="2036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ASA-5506-X has eight Gigabit Ethernet interfaces that can be configured to carry traffic from different networks. The G1/1 interface is used by convention as the outside interface and is set to receive its IP address over DHCP by default.</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remaining interfaces, G1/2-G1/8, can be assigned to inside networks or DMZs. In addition, a Gigabit Ethernet port is dedicated to in-band management. It is designated as Management1/1. There are also RJ45 and USB console connections for out-of-band management.</a:t>
            </a:r>
            <a:endParaRPr b="0" lang="en-AU" sz="1600" spc="-1" strike="noStrike">
              <a:latin typeface="Arial"/>
            </a:endParaRPr>
          </a:p>
        </p:txBody>
      </p:sp>
      <p:pic>
        <p:nvPicPr>
          <p:cNvPr id="275" name="Picture 4" descr=""/>
          <p:cNvPicPr/>
          <p:nvPr/>
        </p:nvPicPr>
        <p:blipFill>
          <a:blip r:embed="rId1"/>
          <a:stretch/>
        </p:blipFill>
        <p:spPr>
          <a:xfrm>
            <a:off x="1198800" y="2896560"/>
            <a:ext cx="6228720" cy="1731960"/>
          </a:xfrm>
          <a:prstGeom prst="rect">
            <a:avLst/>
          </a:prstGeom>
          <a:ln w="0">
            <a:noFill/>
          </a:ln>
        </p:spPr>
      </p:pic>
      <p:sp>
        <p:nvSpPr>
          <p:cNvPr id="276" name="PlaceHolder 3"/>
          <p:cNvSpPr>
            <a:spLocks noGrp="1"/>
          </p:cNvSpPr>
          <p:nvPr>
            <p:ph type="sldNum" idx="1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F560732-75C4-44FB-B0C0-853ED27C79C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7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Interfaces (Cont.)</a:t>
            </a:r>
            <a:endParaRPr b="0" lang="en-AU" sz="2200" spc="-1" strike="noStrike">
              <a:latin typeface="Arial"/>
            </a:endParaRPr>
          </a:p>
        </p:txBody>
      </p:sp>
      <p:sp>
        <p:nvSpPr>
          <p:cNvPr id="279" name="TextBox 6"/>
          <p:cNvSpPr/>
          <p:nvPr/>
        </p:nvSpPr>
        <p:spPr>
          <a:xfrm>
            <a:off x="91440" y="745200"/>
            <a:ext cx="9143280" cy="1674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00" spc="-1" strike="noStrike">
                <a:solidFill>
                  <a:srgbClr val="000000"/>
                </a:solidFill>
                <a:latin typeface="Arial"/>
                <a:ea typeface="DejaVu Sans"/>
              </a:rPr>
              <a:t>The IP address of an interface can be configured using one of the following options:</a:t>
            </a:r>
            <a:endParaRPr b="0" lang="en-AU" sz="1300" spc="-1" strike="noStrike">
              <a:latin typeface="Arial"/>
            </a:endParaRPr>
          </a:p>
          <a:p>
            <a:pPr>
              <a:lnSpc>
                <a:spcPct val="100000"/>
              </a:lnSpc>
              <a:buNone/>
            </a:pPr>
            <a:endParaRPr b="0" lang="en-AU" sz="1300" spc="-1" strike="noStrike">
              <a:latin typeface="Arial"/>
            </a:endParaRPr>
          </a:p>
          <a:p>
            <a:pPr marL="285840" indent="-285840">
              <a:lnSpc>
                <a:spcPct val="100000"/>
              </a:lnSpc>
              <a:buClr>
                <a:srgbClr val="000000"/>
              </a:buClr>
              <a:buFont typeface="Arial"/>
              <a:buChar char="•"/>
            </a:pPr>
            <a:r>
              <a:rPr b="1" lang="en-US" sz="1300" spc="-1" strike="noStrike">
                <a:solidFill>
                  <a:srgbClr val="000000"/>
                </a:solidFill>
                <a:latin typeface="Arial"/>
                <a:ea typeface="DejaVu Sans"/>
              </a:rPr>
              <a:t>Manually</a:t>
            </a:r>
            <a:r>
              <a:rPr b="0" lang="en-US" sz="1300" spc="-1" strike="noStrike">
                <a:solidFill>
                  <a:srgbClr val="000000"/>
                </a:solidFill>
                <a:latin typeface="Arial"/>
                <a:ea typeface="DejaVu Sans"/>
              </a:rPr>
              <a:t> - Commonly used to assign an IP address and mask to the interface.</a:t>
            </a:r>
            <a:endParaRPr b="0" lang="en-AU" sz="1300" spc="-1" strike="noStrike">
              <a:latin typeface="Arial"/>
            </a:endParaRPr>
          </a:p>
          <a:p>
            <a:pPr marL="285840" indent="-285840">
              <a:lnSpc>
                <a:spcPct val="100000"/>
              </a:lnSpc>
              <a:buClr>
                <a:srgbClr val="000000"/>
              </a:buClr>
              <a:buFont typeface="Arial"/>
              <a:buChar char="•"/>
            </a:pPr>
            <a:r>
              <a:rPr b="1" lang="en-US" sz="1300" spc="-1" strike="noStrike">
                <a:solidFill>
                  <a:srgbClr val="000000"/>
                </a:solidFill>
                <a:latin typeface="Arial"/>
                <a:ea typeface="DejaVu Sans"/>
              </a:rPr>
              <a:t>DHCP</a:t>
            </a:r>
            <a:r>
              <a:rPr b="0" lang="en-US" sz="1300" spc="-1" strike="noStrike">
                <a:solidFill>
                  <a:srgbClr val="000000"/>
                </a:solidFill>
                <a:latin typeface="Arial"/>
                <a:ea typeface="DejaVu Sans"/>
              </a:rPr>
              <a:t> - Used when an interface is connecting to an upstream device providing DHCP services.</a:t>
            </a:r>
            <a:endParaRPr b="0" lang="en-AU" sz="1300" spc="-1" strike="noStrike">
              <a:latin typeface="Arial"/>
            </a:endParaRPr>
          </a:p>
          <a:p>
            <a:pPr marL="285840" indent="-285840">
              <a:lnSpc>
                <a:spcPct val="100000"/>
              </a:lnSpc>
              <a:buClr>
                <a:srgbClr val="000000"/>
              </a:buClr>
              <a:buFont typeface="Arial"/>
              <a:buChar char="•"/>
            </a:pPr>
            <a:r>
              <a:rPr b="1" lang="en-US" sz="1300" spc="-1" strike="noStrike">
                <a:solidFill>
                  <a:srgbClr val="000000"/>
                </a:solidFill>
                <a:latin typeface="Arial"/>
                <a:ea typeface="DejaVu Sans"/>
              </a:rPr>
              <a:t>PPPoE</a:t>
            </a:r>
            <a:r>
              <a:rPr b="0" lang="en-US" sz="1300" spc="-1" strike="noStrike">
                <a:solidFill>
                  <a:srgbClr val="000000"/>
                </a:solidFill>
                <a:latin typeface="Arial"/>
                <a:ea typeface="DejaVu Sans"/>
              </a:rPr>
              <a:t> - Used when an interface is connecting to an upstream DSL device providing point-to-point connectivity over Ethernet services</a:t>
            </a:r>
            <a:endParaRPr b="0" lang="en-AU" sz="1300" spc="-1" strike="noStrike">
              <a:latin typeface="Arial"/>
            </a:endParaRPr>
          </a:p>
          <a:p>
            <a:pPr>
              <a:lnSpc>
                <a:spcPct val="100000"/>
              </a:lnSpc>
              <a:buNone/>
            </a:pPr>
            <a:endParaRPr b="0" lang="en-AU" sz="1300" spc="-1" strike="noStrike">
              <a:latin typeface="Arial"/>
            </a:endParaRPr>
          </a:p>
          <a:p>
            <a:pPr>
              <a:lnSpc>
                <a:spcPct val="100000"/>
              </a:lnSpc>
              <a:buNone/>
            </a:pPr>
            <a:r>
              <a:rPr b="0" lang="en-US" sz="1300" spc="-1" strike="noStrike">
                <a:solidFill>
                  <a:srgbClr val="000000"/>
                </a:solidFill>
                <a:latin typeface="Arial"/>
                <a:ea typeface="DejaVu Sans"/>
              </a:rPr>
              <a:t>The table lists the commands to configure an IP address on an interface.</a:t>
            </a:r>
            <a:endParaRPr b="0" lang="en-AU" sz="1300" spc="-1" strike="noStrike">
              <a:latin typeface="Arial"/>
            </a:endParaRPr>
          </a:p>
        </p:txBody>
      </p:sp>
      <p:graphicFrame>
        <p:nvGraphicFramePr>
          <p:cNvPr id="280" name="Table 16"/>
          <p:cNvGraphicFramePr/>
          <p:nvPr/>
        </p:nvGraphicFramePr>
        <p:xfrm>
          <a:off x="91440" y="2700720"/>
          <a:ext cx="8960400" cy="0"/>
        </p:xfrm>
        <a:graphic>
          <a:graphicData uri="http://schemas.openxmlformats.org/drawingml/2006/table">
            <a:tbl>
              <a:tblPr/>
              <a:tblGrid>
                <a:gridCol w="1122480"/>
                <a:gridCol w="2490840"/>
                <a:gridCol w="5347440"/>
              </a:tblGrid>
              <a:tr h="0">
                <a:tc>
                  <a:txBody>
                    <a:bodyPr lIns="37800" rIns="37800" anchor="t">
                      <a:noAutofit/>
                    </a:bodyPr>
                    <a:p>
                      <a:pPr>
                        <a:lnSpc>
                          <a:spcPct val="100000"/>
                        </a:lnSpc>
                        <a:buNone/>
                      </a:pPr>
                      <a:r>
                        <a:rPr b="0" lang="en-US" sz="1200" spc="-1" strike="noStrike">
                          <a:solidFill>
                            <a:srgbClr val="ffffff"/>
                          </a:solidFill>
                          <a:latin typeface="Calibri"/>
                        </a:rPr>
                        <a:t>To Configure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alibri"/>
                        </a:rPr>
                        <a:t>Manually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1" lang="en-US" sz="1200" spc="-1" strike="noStrike">
                          <a:solidFill>
                            <a:srgbClr val="58585b"/>
                          </a:solidFill>
                          <a:latin typeface="Courier New"/>
                        </a:rPr>
                        <a:t>ip address </a:t>
                      </a:r>
                      <a:r>
                        <a:rPr b="0" i="1" lang="en-US" sz="1200" spc="-1" strike="noStrike">
                          <a:solidFill>
                            <a:srgbClr val="58585b"/>
                          </a:solidFill>
                          <a:latin typeface="Courier New"/>
                        </a:rPr>
                        <a:t>ip-address netmask</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Assigns an IP address to the 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alibri"/>
                        </a:rPr>
                        <a:t>Using DHCP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1" lang="en-US" sz="1200" spc="-1" strike="noStrike">
                          <a:solidFill>
                            <a:srgbClr val="58585b"/>
                          </a:solidFill>
                          <a:latin typeface="Courier New"/>
                        </a:rPr>
                        <a:t>ip address dhcp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interface will request an IP address configuration from the upstream device.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1" lang="en-US" sz="1200" spc="-1" strike="noStrike">
                          <a:solidFill>
                            <a:srgbClr val="58585b"/>
                          </a:solidFill>
                          <a:latin typeface="Courier New"/>
                        </a:rPr>
                        <a:t>ip address dhcp setroute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Used to have the interface request and install a default route to the upstream device.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alibri"/>
                        </a:rPr>
                        <a:t>Using PPP0E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1" lang="en-US" sz="1200" spc="-1" strike="noStrike">
                          <a:solidFill>
                            <a:srgbClr val="58585b"/>
                          </a:solidFill>
                          <a:latin typeface="Courier New"/>
                        </a:rPr>
                        <a:t>ip address pppoe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Interface configuration mode command that requests an IP address from the upstream device.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1" lang="en-US" sz="1200" spc="-1" strike="noStrike">
                          <a:solidFill>
                            <a:srgbClr val="58585b"/>
                          </a:solidFill>
                          <a:latin typeface="Courier New"/>
                        </a:rPr>
                        <a:t>ip address pppoe setroute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Same command but it also requests and installs a default route to the upstream device.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81" name="PlaceHolder 3"/>
          <p:cNvSpPr>
            <a:spLocks noGrp="1"/>
          </p:cNvSpPr>
          <p:nvPr>
            <p:ph type="sldNum" idx="1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F478200-85B8-494F-8E81-9C89C98BF01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8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Interfaces (Cont.)</a:t>
            </a:r>
            <a:endParaRPr b="0" lang="en-AU" sz="2200" spc="-1" strike="noStrike">
              <a:latin typeface="Arial"/>
            </a:endParaRPr>
          </a:p>
        </p:txBody>
      </p:sp>
      <p:sp>
        <p:nvSpPr>
          <p:cNvPr id="284" name="TextBox 7"/>
          <p:cNvSpPr/>
          <p:nvPr/>
        </p:nvSpPr>
        <p:spPr>
          <a:xfrm>
            <a:off x="91440" y="879480"/>
            <a:ext cx="8960400" cy="1550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Each interface must have a security level from 0 (lowest) to 100 (highest).</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commands below are used to configure basic interface parameters.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Verify the interface addressing and status with the </a:t>
            </a:r>
            <a:r>
              <a:rPr b="1" lang="en-US" sz="1600" spc="-1" strike="noStrike">
                <a:solidFill>
                  <a:srgbClr val="000000"/>
                </a:solidFill>
                <a:latin typeface="Arial"/>
                <a:ea typeface="DejaVu Sans"/>
              </a:rPr>
              <a:t>show interface ip brief</a:t>
            </a:r>
            <a:r>
              <a:rPr b="0" lang="en-US" sz="1600" spc="-1" strike="noStrike">
                <a:solidFill>
                  <a:srgbClr val="000000"/>
                </a:solidFill>
                <a:latin typeface="Arial"/>
                <a:ea typeface="DejaVu Sans"/>
              </a:rPr>
              <a:t> command as shown below. Note that the </a:t>
            </a:r>
            <a:r>
              <a:rPr b="1" lang="en-US" sz="1600" spc="-1" strike="noStrike">
                <a:solidFill>
                  <a:srgbClr val="000000"/>
                </a:solidFill>
                <a:latin typeface="Arial"/>
                <a:ea typeface="DejaVu Sans"/>
              </a:rPr>
              <a:t>show</a:t>
            </a:r>
            <a:r>
              <a:rPr b="0" lang="en-US" sz="1600" spc="-1" strike="noStrike">
                <a:solidFill>
                  <a:srgbClr val="000000"/>
                </a:solidFill>
                <a:latin typeface="Arial"/>
                <a:ea typeface="DejaVu Sans"/>
              </a:rPr>
              <a:t> command does not need to be entered in User EXEC mode.</a:t>
            </a:r>
            <a:endParaRPr b="0" lang="en-AU" sz="1600" spc="-1" strike="noStrike">
              <a:latin typeface="Arial"/>
            </a:endParaRPr>
          </a:p>
        </p:txBody>
      </p:sp>
      <p:graphicFrame>
        <p:nvGraphicFramePr>
          <p:cNvPr id="285" name="Table 32"/>
          <p:cNvGraphicFramePr/>
          <p:nvPr/>
        </p:nvGraphicFramePr>
        <p:xfrm>
          <a:off x="182880" y="2830680"/>
          <a:ext cx="8960400" cy="0"/>
        </p:xfrm>
        <a:graphic>
          <a:graphicData uri="http://schemas.openxmlformats.org/drawingml/2006/table">
            <a:tbl>
              <a:tblPr/>
              <a:tblGrid>
                <a:gridCol w="2205360"/>
                <a:gridCol w="675540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ourier New"/>
                        </a:rPr>
                        <a:t>nameif</a:t>
                      </a:r>
                      <a:r>
                        <a:rPr b="0" lang="en-US" sz="1200" spc="-1" strike="noStrike">
                          <a:solidFill>
                            <a:srgbClr val="58585b"/>
                          </a:solidFill>
                          <a:latin typeface="Courier New"/>
                        </a:rPr>
                        <a:t> </a:t>
                      </a:r>
                      <a:r>
                        <a:rPr b="0" i="1" lang="en-US" sz="1200" spc="-1" strike="noStrike">
                          <a:solidFill>
                            <a:srgbClr val="58585b"/>
                          </a:solidFill>
                          <a:latin typeface="Courier New"/>
                        </a:rPr>
                        <a:t>if_name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Names the interface using a text string of up to 48 characters.</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The name is not case-sensitive. </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You can change the name by re-entering this command with a new value.</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Do not enter the </a:t>
                      </a:r>
                      <a:r>
                        <a:rPr b="1" lang="en-US" sz="1200" spc="-1" strike="noStrike">
                          <a:solidFill>
                            <a:srgbClr val="58585b"/>
                          </a:solidFill>
                          <a:latin typeface="Calibri"/>
                        </a:rPr>
                        <a:t>no </a:t>
                      </a:r>
                      <a:r>
                        <a:rPr b="0" lang="en-US" sz="1200" spc="-1" strike="noStrike">
                          <a:solidFill>
                            <a:srgbClr val="58585b"/>
                          </a:solidFill>
                          <a:latin typeface="Calibri"/>
                        </a:rPr>
                        <a:t>form, because that command causes all commands that refer to that name to be deleted.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security-level</a:t>
                      </a:r>
                      <a:r>
                        <a:rPr b="0" lang="en-US" sz="1200" spc="-1" strike="noStrike">
                          <a:solidFill>
                            <a:srgbClr val="58585b"/>
                          </a:solidFill>
                          <a:latin typeface="Courier New"/>
                        </a:rPr>
                        <a:t> </a:t>
                      </a:r>
                      <a:r>
                        <a:rPr b="0" i="1" lang="en-US" sz="1200" spc="-1" strike="noStrike">
                          <a:solidFill>
                            <a:srgbClr val="58585b"/>
                          </a:solidFill>
                          <a:latin typeface="Courier New"/>
                        </a:rPr>
                        <a:t>value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Sets the security level, where number is an integer between 0 (lowest) and 100 (highest).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no shutdown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Activate the 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286" name="PlaceHolder 3"/>
          <p:cNvSpPr>
            <a:spLocks noGrp="1"/>
          </p:cNvSpPr>
          <p:nvPr>
            <p:ph type="sldNum" idx="1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FF19CF4-6F0A-413B-A7EB-E7E105AE5CA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8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Interfaces (Cont.)</a:t>
            </a:r>
            <a:endParaRPr b="0" lang="en-AU" sz="2200" spc="-1" strike="noStrike">
              <a:latin typeface="Arial"/>
            </a:endParaRPr>
          </a:p>
        </p:txBody>
      </p:sp>
      <p:sp>
        <p:nvSpPr>
          <p:cNvPr id="289" name="TextBox 7"/>
          <p:cNvSpPr/>
          <p:nvPr/>
        </p:nvSpPr>
        <p:spPr>
          <a:xfrm>
            <a:off x="91440" y="879480"/>
            <a:ext cx="896040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Interface configuration example</a:t>
            </a:r>
            <a:endParaRPr b="0" lang="en-AU" sz="1600" spc="-1" strike="noStrike">
              <a:latin typeface="Arial"/>
            </a:endParaRPr>
          </a:p>
        </p:txBody>
      </p:sp>
      <p:pic>
        <p:nvPicPr>
          <p:cNvPr id="290" name="Picture 4" descr=""/>
          <p:cNvPicPr/>
          <p:nvPr/>
        </p:nvPicPr>
        <p:blipFill>
          <a:blip r:embed="rId1"/>
          <a:stretch/>
        </p:blipFill>
        <p:spPr>
          <a:xfrm>
            <a:off x="192240" y="1935720"/>
            <a:ext cx="4272840" cy="1690560"/>
          </a:xfrm>
          <a:prstGeom prst="rect">
            <a:avLst/>
          </a:prstGeom>
          <a:ln w="0">
            <a:noFill/>
          </a:ln>
        </p:spPr>
      </p:pic>
      <p:pic>
        <p:nvPicPr>
          <p:cNvPr id="291" name="Picture 6" descr=""/>
          <p:cNvPicPr/>
          <p:nvPr/>
        </p:nvPicPr>
        <p:blipFill>
          <a:blip r:embed="rId2"/>
          <a:stretch/>
        </p:blipFill>
        <p:spPr>
          <a:xfrm>
            <a:off x="4581360" y="1217880"/>
            <a:ext cx="4354560" cy="3165480"/>
          </a:xfrm>
          <a:prstGeom prst="rect">
            <a:avLst/>
          </a:prstGeom>
          <a:ln w="0">
            <a:noFill/>
          </a:ln>
        </p:spPr>
      </p:pic>
      <p:sp>
        <p:nvSpPr>
          <p:cNvPr id="292" name="PlaceHolder 3"/>
          <p:cNvSpPr>
            <a:spLocks noGrp="1"/>
          </p:cNvSpPr>
          <p:nvPr>
            <p:ph type="sldNum" idx="2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6E0EF97-B10F-4F3A-B73B-8051AD0BE42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94" name="PlaceHolder 2"/>
          <p:cNvSpPr>
            <a:spLocks noGrp="1"/>
          </p:cNvSpPr>
          <p:nvPr>
            <p:ph/>
          </p:nvPr>
        </p:nvSpPr>
        <p:spPr>
          <a:xfrm>
            <a:off x="0" y="274320"/>
            <a:ext cx="9143280" cy="4647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a Default Static Route</a:t>
            </a:r>
            <a:endParaRPr b="0" lang="en-AU" sz="2200" spc="-1" strike="noStrike">
              <a:latin typeface="Arial"/>
            </a:endParaRPr>
          </a:p>
        </p:txBody>
      </p:sp>
      <p:sp>
        <p:nvSpPr>
          <p:cNvPr id="295" name="Object4"/>
          <p:cNvSpPr/>
          <p:nvPr/>
        </p:nvSpPr>
        <p:spPr>
          <a:xfrm>
            <a:off x="0" y="914400"/>
            <a:ext cx="8898840" cy="759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Use the </a:t>
            </a:r>
            <a:r>
              <a:rPr b="1" lang="en-US" sz="1600" spc="-1" strike="noStrike">
                <a:solidFill>
                  <a:srgbClr val="000000"/>
                </a:solidFill>
                <a:latin typeface="Arial"/>
                <a:ea typeface="DejaVu Sans"/>
              </a:rPr>
              <a:t>route</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interface-name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0.0.0.0 0.0.0.0</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next-hop-ip-address</a:t>
            </a:r>
            <a:r>
              <a:rPr b="0" lang="en-US" sz="1600" spc="-1" strike="noStrike">
                <a:solidFill>
                  <a:srgbClr val="000000"/>
                </a:solidFill>
                <a:latin typeface="Arial"/>
                <a:ea typeface="DejaVu Sans"/>
              </a:rPr>
              <a:t> command to configure a default route. </a:t>
            </a:r>
            <a:endParaRPr b="0" lang="en-AU" sz="1600" spc="-1" strike="noStrike">
              <a:latin typeface="Arial"/>
            </a:endParaRPr>
          </a:p>
        </p:txBody>
      </p:sp>
      <p:pic>
        <p:nvPicPr>
          <p:cNvPr id="296" name="Picture 6" descr=""/>
          <p:cNvPicPr/>
          <p:nvPr/>
        </p:nvPicPr>
        <p:blipFill>
          <a:blip r:embed="rId1"/>
          <a:stretch/>
        </p:blipFill>
        <p:spPr>
          <a:xfrm>
            <a:off x="1567800" y="1517400"/>
            <a:ext cx="5905080" cy="2710800"/>
          </a:xfrm>
          <a:prstGeom prst="rect">
            <a:avLst/>
          </a:prstGeom>
          <a:ln w="0">
            <a:noFill/>
          </a:ln>
        </p:spPr>
      </p:pic>
      <p:sp>
        <p:nvSpPr>
          <p:cNvPr id="297" name="PlaceHolder 3"/>
          <p:cNvSpPr>
            <a:spLocks noGrp="1"/>
          </p:cNvSpPr>
          <p:nvPr>
            <p:ph type="sldNum" idx="2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2C4DB3F-B918-4AD2-8836-3A0E42F6112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299" name="PlaceHolder 2"/>
          <p:cNvSpPr>
            <a:spLocks noGrp="1"/>
          </p:cNvSpPr>
          <p:nvPr>
            <p:ph/>
          </p:nvPr>
        </p:nvSpPr>
        <p:spPr>
          <a:xfrm>
            <a:off x="0" y="274320"/>
            <a:ext cx="9143280" cy="3812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Remote Access Services</a:t>
            </a:r>
            <a:endParaRPr b="0" lang="en-AU" sz="2200" spc="-1" strike="noStrike">
              <a:latin typeface="Arial"/>
            </a:endParaRPr>
          </a:p>
        </p:txBody>
      </p:sp>
      <p:graphicFrame>
        <p:nvGraphicFramePr>
          <p:cNvPr id="300" name="Table 20"/>
          <p:cNvGraphicFramePr/>
          <p:nvPr/>
        </p:nvGraphicFramePr>
        <p:xfrm>
          <a:off x="728280" y="1232640"/>
          <a:ext cx="7377120" cy="0"/>
        </p:xfrm>
        <a:graphic>
          <a:graphicData uri="http://schemas.openxmlformats.org/drawingml/2006/table">
            <a:tbl>
              <a:tblPr/>
              <a:tblGrid>
                <a:gridCol w="2817720"/>
                <a:gridCol w="455976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000" spc="-1" strike="noStrike">
                          <a:solidFill>
                            <a:srgbClr val="58585b"/>
                          </a:solidFill>
                          <a:latin typeface="Courier New"/>
                        </a:rPr>
                        <a:t>{</a:t>
                      </a:r>
                      <a:r>
                        <a:rPr b="1" lang="en-US" sz="1000" spc="-1" strike="noStrike">
                          <a:solidFill>
                            <a:srgbClr val="58585b"/>
                          </a:solidFill>
                          <a:latin typeface="Courier New"/>
                        </a:rPr>
                        <a:t>passwd </a:t>
                      </a:r>
                      <a:r>
                        <a:rPr b="0" lang="en-US" sz="1000" spc="-1" strike="noStrike">
                          <a:solidFill>
                            <a:srgbClr val="58585b"/>
                          </a:solidFill>
                          <a:latin typeface="Courier New"/>
                        </a:rPr>
                        <a:t>|</a:t>
                      </a:r>
                      <a:r>
                        <a:rPr b="1" lang="en-US" sz="1000" spc="-1" strike="noStrike">
                          <a:solidFill>
                            <a:srgbClr val="58585b"/>
                          </a:solidFill>
                          <a:latin typeface="Courier New"/>
                        </a:rPr>
                        <a:t> password</a:t>
                      </a:r>
                      <a:r>
                        <a:rPr b="0" lang="en-US" sz="1000" spc="-1" strike="noStrike">
                          <a:solidFill>
                            <a:srgbClr val="58585b"/>
                          </a:solidFill>
                          <a:latin typeface="Courier New"/>
                        </a:rPr>
                        <a:t>}</a:t>
                      </a:r>
                      <a:r>
                        <a:rPr b="1" lang="en-US" sz="1000" spc="-1" strike="noStrike">
                          <a:solidFill>
                            <a:srgbClr val="58585b"/>
                          </a:solidFill>
                          <a:latin typeface="Courier New"/>
                        </a:rPr>
                        <a:t> </a:t>
                      </a:r>
                      <a:r>
                        <a:rPr b="0" i="1" lang="en-US" sz="1000" spc="-1" strike="noStrike">
                          <a:solidFill>
                            <a:srgbClr val="58585b"/>
                          </a:solidFill>
                          <a:latin typeface="Courier New"/>
                        </a:rPr>
                        <a:t>password</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00" spc="-1" strike="noStrike">
                          <a:solidFill>
                            <a:srgbClr val="58585b"/>
                          </a:solidFill>
                          <a:latin typeface="Calibri"/>
                        </a:rPr>
                        <a:t>Sets the login password up to 80 characters in length for Telnet.</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000" spc="-1" strike="noStrike">
                          <a:solidFill>
                            <a:srgbClr val="58585b"/>
                          </a:solidFill>
                          <a:latin typeface="Courier New"/>
                        </a:rPr>
                        <a:t>telnet</a:t>
                      </a:r>
                      <a:r>
                        <a:rPr b="0" lang="en-US" sz="1000" spc="-1" strike="noStrike">
                          <a:solidFill>
                            <a:srgbClr val="58585b"/>
                          </a:solidFill>
                          <a:latin typeface="Courier New"/>
                        </a:rPr>
                        <a:t> { </a:t>
                      </a:r>
                      <a:r>
                        <a:rPr b="0" i="1" lang="en-US" sz="1000" spc="-1" strike="noStrike">
                          <a:solidFill>
                            <a:srgbClr val="58585b"/>
                          </a:solidFill>
                          <a:latin typeface="Courier New"/>
                        </a:rPr>
                        <a:t>ipv4_address mask</a:t>
                      </a:r>
                      <a:r>
                        <a:rPr b="0" lang="en-US" sz="1000" spc="-1" strike="noStrike">
                          <a:solidFill>
                            <a:srgbClr val="58585b"/>
                          </a:solidFill>
                          <a:latin typeface="Courier New"/>
                        </a:rPr>
                        <a:t> | </a:t>
                      </a:r>
                      <a:r>
                        <a:rPr b="0" i="1" lang="en-US" sz="1000" spc="-1" strike="noStrike">
                          <a:solidFill>
                            <a:srgbClr val="58585b"/>
                          </a:solidFill>
                          <a:latin typeface="Courier New"/>
                        </a:rPr>
                        <a:t>ipv6_address/prefix </a:t>
                      </a:r>
                      <a:r>
                        <a:rPr b="0" lang="en-US" sz="1000" spc="-1" strike="noStrike">
                          <a:solidFill>
                            <a:srgbClr val="58585b"/>
                          </a:solidFill>
                          <a:latin typeface="Courier New"/>
                        </a:rPr>
                        <a:t>} </a:t>
                      </a:r>
                      <a:r>
                        <a:rPr b="0" i="1" lang="en-US" sz="1000" spc="-1" strike="noStrike">
                          <a:solidFill>
                            <a:srgbClr val="58585b"/>
                          </a:solidFill>
                          <a:latin typeface="Courier New"/>
                        </a:rPr>
                        <a:t>if_name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Calibri"/>
                        </a:rPr>
                        <a:t>Identifies which inside host or network can Telnet to the ASA interface.</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Calibri"/>
                        </a:rPr>
                        <a:t>Use the clear configure telnet command to remove the Telnet connection</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000" spc="-1" strike="noStrike">
                          <a:solidFill>
                            <a:srgbClr val="58585b"/>
                          </a:solidFill>
                          <a:latin typeface="Courier New"/>
                        </a:rPr>
                        <a:t>telnet timeout </a:t>
                      </a:r>
                      <a:r>
                        <a:rPr b="0" i="1" lang="en-US" sz="1000" spc="-1" strike="noStrike">
                          <a:solidFill>
                            <a:srgbClr val="58585b"/>
                          </a:solidFill>
                          <a:latin typeface="Courier New"/>
                        </a:rPr>
                        <a:t>minutes</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Calibri"/>
                        </a:rPr>
                        <a:t>By default, Telnet sessions left idle for five minutes are closed by the ASA.</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Calibri"/>
                        </a:rPr>
                        <a:t>The command alters the default exec timeout of five minutes.</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000" spc="-1" strike="noStrike">
                          <a:solidFill>
                            <a:srgbClr val="58585b"/>
                          </a:solidFill>
                          <a:latin typeface="Courier New"/>
                        </a:rPr>
                        <a:t>aaa authentication telnet console LOCAL</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Calibri"/>
                        </a:rPr>
                        <a:t>Configures Telnet to refer to the local database for authentication.</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Calibri"/>
                        </a:rPr>
                        <a:t>The LOCAL keyword is case sensitive and is a predefined server tag.</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000" spc="-1" strike="noStrike">
                          <a:solidFill>
                            <a:srgbClr val="58585b"/>
                          </a:solidFill>
                          <a:latin typeface="Courier New"/>
                        </a:rPr>
                        <a:t>clear configure telnet</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00" spc="-1" strike="noStrike">
                          <a:solidFill>
                            <a:srgbClr val="58585b"/>
                          </a:solidFill>
                          <a:latin typeface="Calibri"/>
                        </a:rPr>
                        <a:t>Removes the Telnet connection from the configuration.</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01" name="TextBox 7"/>
          <p:cNvSpPr/>
          <p:nvPr/>
        </p:nvSpPr>
        <p:spPr>
          <a:xfrm>
            <a:off x="0" y="656280"/>
            <a:ext cx="9143280" cy="729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Telnet or SSH is required to manage the ASA 5506-X remotely, using the CLI. To enable the Telnet service, use the commands listed in the table.</a:t>
            </a:r>
            <a:endParaRPr b="0" lang="en-AU" sz="1400" spc="-1" strike="noStrike">
              <a:latin typeface="Arial"/>
            </a:endParaRPr>
          </a:p>
          <a:p>
            <a:pPr>
              <a:lnSpc>
                <a:spcPct val="100000"/>
              </a:lnSpc>
              <a:buNone/>
            </a:pPr>
            <a:endParaRPr b="0" lang="en-AU" sz="1400" spc="-1" strike="noStrike">
              <a:latin typeface="Arial"/>
            </a:endParaRPr>
          </a:p>
        </p:txBody>
      </p:sp>
      <p:pic>
        <p:nvPicPr>
          <p:cNvPr id="302" name="Picture 4" descr=""/>
          <p:cNvPicPr/>
          <p:nvPr/>
        </p:nvPicPr>
        <p:blipFill>
          <a:blip r:embed="rId1"/>
          <a:stretch/>
        </p:blipFill>
        <p:spPr>
          <a:xfrm>
            <a:off x="1686960" y="3267360"/>
            <a:ext cx="5460120" cy="1694880"/>
          </a:xfrm>
          <a:prstGeom prst="rect">
            <a:avLst/>
          </a:prstGeom>
          <a:ln w="0">
            <a:noFill/>
          </a:ln>
        </p:spPr>
      </p:pic>
      <p:sp>
        <p:nvSpPr>
          <p:cNvPr id="303" name="PlaceHolder 3"/>
          <p:cNvSpPr>
            <a:spLocks noGrp="1"/>
          </p:cNvSpPr>
          <p:nvPr>
            <p:ph type="sldNum" idx="2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57D4D24-2B7C-496A-B777-53B6C30E0C8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p:nvPr>
        </p:nvSpPr>
        <p:spPr>
          <a:xfrm>
            <a:off x="457200" y="1542960"/>
            <a:ext cx="6400080" cy="257112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21: ASA Firewall Configuration</a:t>
            </a:r>
            <a:endParaRPr b="0" lang="en-AU" sz="4200" spc="-1" strike="noStrike">
              <a:latin typeface="Arial"/>
            </a:endParaRPr>
          </a:p>
        </p:txBody>
      </p:sp>
      <p:sp>
        <p:nvSpPr>
          <p:cNvPr id="226"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0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Remote Access Services (Cont.)</a:t>
            </a:r>
            <a:endParaRPr b="0" lang="en-AU" sz="2200" spc="-1" strike="noStrike">
              <a:latin typeface="Arial"/>
            </a:endParaRPr>
          </a:p>
        </p:txBody>
      </p:sp>
      <p:graphicFrame>
        <p:nvGraphicFramePr>
          <p:cNvPr id="306" name="Table 40"/>
          <p:cNvGraphicFramePr/>
          <p:nvPr/>
        </p:nvGraphicFramePr>
        <p:xfrm>
          <a:off x="91440" y="1422360"/>
          <a:ext cx="8960400" cy="0"/>
        </p:xfrm>
        <a:graphic>
          <a:graphicData uri="http://schemas.openxmlformats.org/drawingml/2006/table">
            <a:tbl>
              <a:tblPr/>
              <a:tblGrid>
                <a:gridCol w="3542400"/>
                <a:gridCol w="5418360"/>
              </a:tblGrid>
              <a:tr h="0">
                <a:tc>
                  <a:txBody>
                    <a:bodyPr lIns="37800" rIns="37800" anchor="t">
                      <a:noAutofit/>
                    </a:bodyPr>
                    <a:p>
                      <a:pPr>
                        <a:lnSpc>
                          <a:spcPct val="100000"/>
                        </a:lnSpc>
                        <a:buNone/>
                      </a:pPr>
                      <a:r>
                        <a:rPr b="0" lang="en-US" sz="1100" spc="-1" strike="noStrike">
                          <a:solidFill>
                            <a:srgbClr val="ffffff"/>
                          </a:solidFill>
                          <a:latin typeface="Calibri"/>
                        </a:rPr>
                        <a:t>ASA Command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100" spc="-1" strike="noStrike">
                          <a:solidFill>
                            <a:srgbClr val="ffffff"/>
                          </a:solidFill>
                          <a:latin typeface="Calibri"/>
                        </a:rPr>
                        <a:t>Description</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100" spc="-1" strike="noStrike">
                          <a:solidFill>
                            <a:srgbClr val="58585b"/>
                          </a:solidFill>
                          <a:latin typeface="Courier New"/>
                        </a:rPr>
                        <a:t>username</a:t>
                      </a:r>
                      <a:r>
                        <a:rPr b="0" lang="en-US" sz="1100" spc="-1" strike="noStrike">
                          <a:solidFill>
                            <a:srgbClr val="58585b"/>
                          </a:solidFill>
                          <a:latin typeface="Courier New"/>
                        </a:rPr>
                        <a:t> </a:t>
                      </a:r>
                      <a:r>
                        <a:rPr b="0" i="1" lang="en-US" sz="1100" spc="-1" strike="noStrike">
                          <a:solidFill>
                            <a:srgbClr val="58585b"/>
                          </a:solidFill>
                          <a:latin typeface="Courier New"/>
                        </a:rPr>
                        <a:t>name</a:t>
                      </a:r>
                      <a:r>
                        <a:rPr b="1" i="1" lang="en-US" sz="1100" spc="-1" strike="noStrike">
                          <a:solidFill>
                            <a:srgbClr val="58585b"/>
                          </a:solidFill>
                          <a:latin typeface="Courier New"/>
                        </a:rPr>
                        <a:t> </a:t>
                      </a:r>
                      <a:r>
                        <a:rPr b="1" lang="en-US" sz="1100" spc="-1" strike="noStrike">
                          <a:solidFill>
                            <a:srgbClr val="58585b"/>
                          </a:solidFill>
                          <a:latin typeface="Courier New"/>
                        </a:rPr>
                        <a:t>password </a:t>
                      </a:r>
                      <a:r>
                        <a:rPr b="0" i="1" lang="en-US" sz="1100" spc="-1" strike="noStrike">
                          <a:solidFill>
                            <a:srgbClr val="58585b"/>
                          </a:solidFill>
                          <a:latin typeface="Courier New"/>
                        </a:rPr>
                        <a:t>password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Creates a local database entry.</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100" spc="-1" strike="noStrike">
                          <a:solidFill>
                            <a:srgbClr val="58585b"/>
                          </a:solidFill>
                          <a:latin typeface="Courier New"/>
                        </a:rPr>
                        <a:t>aaa authentication ssh console LOCAL</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100" spc="-1" strike="noStrike">
                          <a:solidFill>
                            <a:srgbClr val="58585b"/>
                          </a:solidFill>
                          <a:latin typeface="Calibri"/>
                        </a:rPr>
                        <a:t>Configures SSH to refer to the local database for authentication.</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The</a:t>
                      </a:r>
                      <a:r>
                        <a:rPr b="1" lang="en-US" sz="1100" spc="-1" strike="noStrike">
                          <a:solidFill>
                            <a:srgbClr val="58585b"/>
                          </a:solidFill>
                          <a:latin typeface="Calibri"/>
                        </a:rPr>
                        <a:t> LOCAL</a:t>
                      </a:r>
                      <a:r>
                        <a:rPr b="0" lang="en-US" sz="1100" spc="-1" strike="noStrike">
                          <a:solidFill>
                            <a:srgbClr val="58585b"/>
                          </a:solidFill>
                          <a:latin typeface="Calibri"/>
                        </a:rPr>
                        <a:t> keyword is case sensitive and is a predefined server tag.</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100" spc="-1" strike="noStrike">
                          <a:solidFill>
                            <a:srgbClr val="58585b"/>
                          </a:solidFill>
                          <a:latin typeface="Courier New"/>
                        </a:rPr>
                        <a:t>crypto key generate rsa modulus </a:t>
                      </a:r>
                      <a:r>
                        <a:rPr b="0" i="1" lang="en-US" sz="1100" spc="-1" strike="noStrike">
                          <a:solidFill>
                            <a:srgbClr val="58585b"/>
                          </a:solidFill>
                          <a:latin typeface="Courier New"/>
                        </a:rPr>
                        <a:t>modulus_size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100" spc="-1" strike="noStrike">
                          <a:solidFill>
                            <a:srgbClr val="58585b"/>
                          </a:solidFill>
                          <a:latin typeface="Calibri"/>
                        </a:rPr>
                        <a:t>Generates the RSA key required for SSH encryption.</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The </a:t>
                      </a:r>
                      <a:r>
                        <a:rPr b="0" i="1" lang="en-US" sz="1100" spc="-1" strike="noStrike">
                          <a:solidFill>
                            <a:srgbClr val="58585b"/>
                          </a:solidFill>
                          <a:latin typeface="Calibri"/>
                        </a:rPr>
                        <a:t>modulus_size </a:t>
                      </a:r>
                      <a:r>
                        <a:rPr b="0" lang="en-US" sz="1100" spc="-1" strike="noStrike">
                          <a:solidFill>
                            <a:srgbClr val="58585b"/>
                          </a:solidFill>
                          <a:latin typeface="Calibri"/>
                        </a:rPr>
                        <a:t>(in bits) can be 512, 768, 1024, or 2048.</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 </a:t>
                      </a:r>
                      <a:r>
                        <a:rPr b="0" lang="en-US" sz="1100" spc="-1" strike="noStrike">
                          <a:solidFill>
                            <a:srgbClr val="58585b"/>
                          </a:solidFill>
                          <a:latin typeface="Calibri"/>
                        </a:rPr>
                        <a:t>A value of 2048 is recommended.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100" spc="-1" strike="noStrike">
                          <a:solidFill>
                            <a:srgbClr val="58585b"/>
                          </a:solidFill>
                          <a:latin typeface="Courier New"/>
                        </a:rPr>
                        <a:t>ssh</a:t>
                      </a:r>
                      <a:r>
                        <a:rPr b="0" lang="en-US" sz="1100" spc="-1" strike="noStrike">
                          <a:solidFill>
                            <a:srgbClr val="58585b"/>
                          </a:solidFill>
                          <a:latin typeface="Courier New"/>
                        </a:rPr>
                        <a:t> { </a:t>
                      </a:r>
                      <a:r>
                        <a:rPr b="0" i="1" lang="en-US" sz="1100" spc="-1" strike="noStrike">
                          <a:solidFill>
                            <a:srgbClr val="58585b"/>
                          </a:solidFill>
                          <a:latin typeface="Courier New"/>
                        </a:rPr>
                        <a:t>ip_address mask </a:t>
                      </a:r>
                      <a:r>
                        <a:rPr b="0" lang="en-US" sz="1100" spc="-1" strike="noStrike">
                          <a:solidFill>
                            <a:srgbClr val="58585b"/>
                          </a:solidFill>
                          <a:latin typeface="Courier New"/>
                        </a:rPr>
                        <a:t>| </a:t>
                      </a:r>
                      <a:r>
                        <a:rPr b="0" i="1" lang="en-US" sz="1100" spc="-1" strike="noStrike">
                          <a:solidFill>
                            <a:srgbClr val="58585b"/>
                          </a:solidFill>
                          <a:latin typeface="Courier New"/>
                        </a:rPr>
                        <a:t>ipv6_address/prefix </a:t>
                      </a:r>
                      <a:r>
                        <a:rPr b="0" lang="en-US" sz="1100" spc="-1" strike="noStrike">
                          <a:solidFill>
                            <a:srgbClr val="58585b"/>
                          </a:solidFill>
                          <a:latin typeface="Courier New"/>
                        </a:rPr>
                        <a:t>} </a:t>
                      </a:r>
                      <a:r>
                        <a:rPr b="1" lang="en-US" sz="1100" spc="-1" strike="noStrike">
                          <a:solidFill>
                            <a:srgbClr val="58585b"/>
                          </a:solidFill>
                          <a:latin typeface="Courier New"/>
                        </a:rPr>
                        <a:t>if_name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100" spc="-1" strike="noStrike">
                          <a:solidFill>
                            <a:srgbClr val="58585b"/>
                          </a:solidFill>
                          <a:latin typeface="Calibri"/>
                        </a:rPr>
                        <a:t>Identifies which inside host or network can SSH to the ASA interface.</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Multiple commands can be in the configuration.</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If the </a:t>
                      </a:r>
                      <a:r>
                        <a:rPr b="0" i="1" lang="en-US" sz="1100" spc="-1" strike="noStrike">
                          <a:solidFill>
                            <a:srgbClr val="58585b"/>
                          </a:solidFill>
                          <a:latin typeface="Calibri"/>
                        </a:rPr>
                        <a:t>if_name </a:t>
                      </a:r>
                      <a:r>
                        <a:rPr b="0" lang="en-US" sz="1100" spc="-1" strike="noStrike">
                          <a:solidFill>
                            <a:srgbClr val="58585b"/>
                          </a:solidFill>
                          <a:latin typeface="Calibri"/>
                        </a:rPr>
                        <a:t>is not specified, SSH is enabled on all interfaces except the outside interface.</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Use the clear configure ssh command to remove the SSH connection.</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100" spc="-1" strike="noStrike">
                          <a:solidFill>
                            <a:srgbClr val="58585b"/>
                          </a:solidFill>
                          <a:latin typeface="Courier New"/>
                        </a:rPr>
                        <a:t>ssh version </a:t>
                      </a:r>
                      <a:r>
                        <a:rPr b="0" i="1" lang="en-US" sz="1100" spc="-1" strike="noStrike">
                          <a:solidFill>
                            <a:srgbClr val="58585b"/>
                          </a:solidFill>
                          <a:latin typeface="Courier New"/>
                        </a:rPr>
                        <a:t>version_number</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100" spc="-1" strike="noStrike">
                          <a:solidFill>
                            <a:srgbClr val="58585b"/>
                          </a:solidFill>
                          <a:latin typeface="Calibri"/>
                        </a:rPr>
                        <a:t>(Optional) By default, the ASA allows both SSH Version 1 (less secure) and Version 2 (more secure).</a:t>
                      </a:r>
                      <a:endParaRPr b="0" lang="en-AU" sz="1100" spc="-1" strike="noStrike">
                        <a:latin typeface="Arial"/>
                      </a:endParaRPr>
                    </a:p>
                    <a:p>
                      <a:pPr marL="171360" indent="-171360">
                        <a:lnSpc>
                          <a:spcPct val="100000"/>
                        </a:lnSpc>
                        <a:buClr>
                          <a:srgbClr val="58585b"/>
                        </a:buClr>
                        <a:buFont typeface="Arial"/>
                        <a:buChar char="•"/>
                      </a:pPr>
                      <a:r>
                        <a:rPr b="0" lang="en-US" sz="1100" spc="-1" strike="noStrike">
                          <a:solidFill>
                            <a:srgbClr val="58585b"/>
                          </a:solidFill>
                          <a:latin typeface="Calibri"/>
                        </a:rPr>
                        <a:t>Enter this command in order to restrict the connections to a specific version.</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100" spc="-1" strike="noStrike">
                          <a:solidFill>
                            <a:srgbClr val="58585b"/>
                          </a:solidFill>
                          <a:latin typeface="Courier New"/>
                        </a:rPr>
                        <a:t>ssh timeout </a:t>
                      </a:r>
                      <a:r>
                        <a:rPr b="0" i="1" lang="en-US" sz="1100" spc="-1" strike="noStrike">
                          <a:solidFill>
                            <a:srgbClr val="58585b"/>
                          </a:solidFill>
                          <a:latin typeface="Courier New"/>
                        </a:rPr>
                        <a:t>minutes</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100" spc="-1" strike="noStrike">
                          <a:solidFill>
                            <a:srgbClr val="58585b"/>
                          </a:solidFill>
                          <a:latin typeface="Calibri"/>
                        </a:rPr>
                        <a:t>Alters the default exec timeout of five minutes.</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100" spc="-1" strike="noStrike">
                          <a:solidFill>
                            <a:srgbClr val="58585b"/>
                          </a:solidFill>
                          <a:latin typeface="Courier New"/>
                        </a:rPr>
                        <a:t>clear configure ssh</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Removes the SSH connection from the configuration.</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07" name="TextBox 3"/>
          <p:cNvSpPr/>
          <p:nvPr/>
        </p:nvSpPr>
        <p:spPr>
          <a:xfrm>
            <a:off x="0" y="730440"/>
            <a:ext cx="896040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To enable SSH, use the commands that are listed in the table</a:t>
            </a:r>
            <a:r>
              <a:rPr b="0" lang="en-US" sz="1800" spc="-1" strike="noStrike">
                <a:solidFill>
                  <a:srgbClr val="000000"/>
                </a:solidFill>
                <a:latin typeface="Arial"/>
                <a:ea typeface="DejaVu Sans"/>
              </a:rPr>
              <a:t>. Example configuration is on the next slide</a:t>
            </a:r>
            <a:endParaRPr b="0" lang="en-AU" sz="1800" spc="-1" strike="noStrike">
              <a:latin typeface="Arial"/>
            </a:endParaRPr>
          </a:p>
        </p:txBody>
      </p:sp>
      <p:sp>
        <p:nvSpPr>
          <p:cNvPr id="308" name="PlaceHolder 3"/>
          <p:cNvSpPr>
            <a:spLocks noGrp="1"/>
          </p:cNvSpPr>
          <p:nvPr>
            <p:ph type="sldNum" idx="2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8FDF875-8E0B-46C0-A5D5-1D3C0572A62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1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Remote Access Services (Cont.)</a:t>
            </a:r>
            <a:endParaRPr b="0" lang="en-AU" sz="2200" spc="-1" strike="noStrike">
              <a:latin typeface="Arial"/>
            </a:endParaRPr>
          </a:p>
        </p:txBody>
      </p:sp>
      <p:pic>
        <p:nvPicPr>
          <p:cNvPr id="311" name="Picture 5" descr=""/>
          <p:cNvPicPr/>
          <p:nvPr/>
        </p:nvPicPr>
        <p:blipFill>
          <a:blip r:embed="rId1"/>
          <a:stretch/>
        </p:blipFill>
        <p:spPr>
          <a:xfrm>
            <a:off x="1392480" y="823320"/>
            <a:ext cx="6357960" cy="3919320"/>
          </a:xfrm>
          <a:prstGeom prst="rect">
            <a:avLst/>
          </a:prstGeom>
          <a:ln w="0">
            <a:noFill/>
          </a:ln>
        </p:spPr>
      </p:pic>
      <p:sp>
        <p:nvSpPr>
          <p:cNvPr id="312" name="PlaceHolder 3"/>
          <p:cNvSpPr>
            <a:spLocks noGrp="1"/>
          </p:cNvSpPr>
          <p:nvPr>
            <p:ph type="sldNum" idx="2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E2F3AA2-B1BE-4232-858D-DF3196D6D4B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14" name="PlaceHolder 2"/>
          <p:cNvSpPr>
            <a:spLocks noGrp="1"/>
          </p:cNvSpPr>
          <p:nvPr>
            <p:ph/>
          </p:nvPr>
        </p:nvSpPr>
        <p:spPr>
          <a:xfrm>
            <a:off x="0" y="274320"/>
            <a:ext cx="9143280" cy="46476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Optional Lab - Configure ASA Basic Settings Using the CLI</a:t>
            </a:r>
            <a:endParaRPr b="0" lang="en-AU" sz="2200" spc="-1" strike="noStrike">
              <a:latin typeface="Arial"/>
            </a:endParaRPr>
          </a:p>
        </p:txBody>
      </p:sp>
      <p:sp>
        <p:nvSpPr>
          <p:cNvPr id="315"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Arial"/>
              </a:rPr>
              <a:t>In this lab, you will complete the following objectives:</a:t>
            </a:r>
            <a:endParaRPr b="0" lang="en-AU" sz="1400" spc="-1" strike="noStrike">
              <a:latin typeface="Arial"/>
            </a:endParaRPr>
          </a:p>
          <a:p>
            <a:pPr>
              <a:lnSpc>
                <a:spcPts val="2001"/>
              </a:lnSpc>
              <a:buNone/>
            </a:pPr>
            <a:endParaRPr b="0" lang="en-AU" sz="1400" spc="-1" strike="noStrike">
              <a:latin typeface="Arial"/>
            </a:endParaRPr>
          </a:p>
          <a:p>
            <a:pPr lvl="1" marL="743040" indent="-285840">
              <a:lnSpc>
                <a:spcPts val="2001"/>
              </a:lnSpc>
              <a:buClr>
                <a:srgbClr val="000000"/>
              </a:buClr>
              <a:buFont typeface="Arial"/>
              <a:buChar char="•"/>
            </a:pPr>
            <a:r>
              <a:rPr b="0" lang="en-US" sz="1400" spc="-1" strike="noStrike">
                <a:solidFill>
                  <a:srgbClr val="000000"/>
                </a:solidFill>
                <a:latin typeface="Arial"/>
                <a:ea typeface="Arial"/>
              </a:rPr>
              <a:t>Part 1: Configure Basic Device Settings</a:t>
            </a:r>
            <a:endParaRPr b="0" lang="en-AU" sz="1400" spc="-1" strike="noStrike">
              <a:latin typeface="Arial"/>
            </a:endParaRPr>
          </a:p>
          <a:p>
            <a:pPr lvl="1" marL="743040" indent="-285840">
              <a:lnSpc>
                <a:spcPts val="2001"/>
              </a:lnSpc>
              <a:buClr>
                <a:srgbClr val="000000"/>
              </a:buClr>
              <a:buFont typeface="Arial"/>
              <a:buChar char="•"/>
            </a:pPr>
            <a:r>
              <a:rPr b="0" lang="en-US" sz="1400" spc="-1" strike="noStrike">
                <a:solidFill>
                  <a:srgbClr val="000000"/>
                </a:solidFill>
                <a:latin typeface="Arial"/>
                <a:ea typeface="Arial"/>
              </a:rPr>
              <a:t>Part 2: Access the ASA Console and Use CLI Setup Mode to Configure Basic Settings</a:t>
            </a:r>
            <a:endParaRPr b="0" lang="en-AU" sz="1400" spc="-1" strike="noStrike">
              <a:latin typeface="Arial"/>
            </a:endParaRPr>
          </a:p>
          <a:p>
            <a:pPr lvl="1" marL="743040" indent="-285840">
              <a:lnSpc>
                <a:spcPts val="2001"/>
              </a:lnSpc>
              <a:buClr>
                <a:srgbClr val="000000"/>
              </a:buClr>
              <a:buFont typeface="Arial"/>
              <a:buChar char="•"/>
            </a:pPr>
            <a:r>
              <a:rPr b="0" lang="en-US" sz="1400" spc="-1" strike="noStrike">
                <a:solidFill>
                  <a:srgbClr val="000000"/>
                </a:solidFill>
                <a:latin typeface="Arial"/>
                <a:ea typeface="Arial"/>
              </a:rPr>
              <a:t>Part 3: Configure Basic ASA Settings and Interface Security Levels</a:t>
            </a:r>
            <a:endParaRPr b="0" lang="en-AU" sz="1400" spc="-1" strike="noStrike">
              <a:latin typeface="Arial"/>
            </a:endParaRPr>
          </a:p>
        </p:txBody>
      </p:sp>
      <p:sp>
        <p:nvSpPr>
          <p:cNvPr id="316" name="PlaceHolder 3"/>
          <p:cNvSpPr>
            <a:spLocks noGrp="1"/>
          </p:cNvSpPr>
          <p:nvPr>
            <p:ph type="sldNum" idx="2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F3432F5-0F12-4606-86F2-8E830FFA5CA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1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Network Time Protocol Services</a:t>
            </a:r>
            <a:endParaRPr b="0" lang="en-AU" sz="2200" spc="-1" strike="noStrike">
              <a:latin typeface="Arial"/>
            </a:endParaRPr>
          </a:p>
        </p:txBody>
      </p:sp>
      <p:sp>
        <p:nvSpPr>
          <p:cNvPr id="319" name="TextBox 6"/>
          <p:cNvSpPr/>
          <p:nvPr/>
        </p:nvSpPr>
        <p:spPr>
          <a:xfrm>
            <a:off x="91440" y="817560"/>
            <a:ext cx="8894160" cy="10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Network Time Protocol (NTP) services can be enabled on an ASA to obtain the date and time from an NTP server. To enable NTP, use the global configuration mode commands listed in the table. To verify the NTP configuration and status, use the </a:t>
            </a:r>
            <a:r>
              <a:rPr b="1" lang="en-US" sz="1600" spc="-1" strike="noStrike">
                <a:solidFill>
                  <a:srgbClr val="000000"/>
                </a:solidFill>
                <a:latin typeface="Arial"/>
                <a:ea typeface="DejaVu Sans"/>
              </a:rPr>
              <a:t>show ntp status</a:t>
            </a:r>
            <a:r>
              <a:rPr b="0" lang="en-US" sz="1600" spc="-1" strike="noStrike">
                <a:solidFill>
                  <a:srgbClr val="000000"/>
                </a:solidFill>
                <a:latin typeface="Arial"/>
                <a:ea typeface="DejaVu Sans"/>
              </a:rPr>
              <a:t> and </a:t>
            </a:r>
            <a:r>
              <a:rPr b="1" lang="en-US" sz="1600" spc="-1" strike="noStrike">
                <a:solidFill>
                  <a:srgbClr val="000000"/>
                </a:solidFill>
                <a:latin typeface="Arial"/>
                <a:ea typeface="DejaVu Sans"/>
              </a:rPr>
              <a:t>show ntp associations</a:t>
            </a:r>
            <a:r>
              <a:rPr b="0" lang="en-US" sz="1600" spc="-1" strike="noStrike">
                <a:solidFill>
                  <a:srgbClr val="000000"/>
                </a:solidFill>
                <a:latin typeface="Arial"/>
                <a:ea typeface="DejaVu Sans"/>
              </a:rPr>
              <a:t> commands</a:t>
            </a:r>
            <a:endParaRPr b="0" lang="en-AU" sz="1600" spc="-1" strike="noStrike">
              <a:latin typeface="Arial"/>
            </a:endParaRPr>
          </a:p>
        </p:txBody>
      </p:sp>
      <p:graphicFrame>
        <p:nvGraphicFramePr>
          <p:cNvPr id="320" name="Table 23"/>
          <p:cNvGraphicFramePr/>
          <p:nvPr/>
        </p:nvGraphicFramePr>
        <p:xfrm>
          <a:off x="892800" y="1894680"/>
          <a:ext cx="7521120" cy="1474560"/>
        </p:xfrm>
        <a:graphic>
          <a:graphicData uri="http://schemas.openxmlformats.org/drawingml/2006/table">
            <a:tbl>
              <a:tblPr/>
              <a:tblGrid>
                <a:gridCol w="3760560"/>
                <a:gridCol w="3760920"/>
              </a:tblGrid>
              <a:tr h="25848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258480">
                <a:tc>
                  <a:txBody>
                    <a:bodyPr lIns="37800" rIns="37800" anchor="t">
                      <a:noAutofit/>
                    </a:bodyPr>
                    <a:p>
                      <a:pPr>
                        <a:lnSpc>
                          <a:spcPct val="100000"/>
                        </a:lnSpc>
                        <a:buNone/>
                      </a:pPr>
                      <a:r>
                        <a:rPr b="1" lang="en-US" sz="1200" spc="-1" strike="noStrike">
                          <a:solidFill>
                            <a:srgbClr val="58585b"/>
                          </a:solidFill>
                          <a:latin typeface="Courier New"/>
                        </a:rPr>
                        <a:t>ntp authenticate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Enables authentication with an NTP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41000">
                <a:tc>
                  <a:txBody>
                    <a:bodyPr lIns="37800" rIns="37800" anchor="t">
                      <a:noAutofit/>
                    </a:bodyPr>
                    <a:p>
                      <a:pPr>
                        <a:lnSpc>
                          <a:spcPct val="100000"/>
                        </a:lnSpc>
                        <a:buNone/>
                      </a:pPr>
                      <a:r>
                        <a:rPr b="1" lang="en-US" sz="1200" spc="-1" strike="noStrike">
                          <a:solidFill>
                            <a:srgbClr val="58585b"/>
                          </a:solidFill>
                          <a:latin typeface="Courier New"/>
                        </a:rPr>
                        <a:t>ntp trusted-key </a:t>
                      </a:r>
                      <a:r>
                        <a:rPr b="0" i="1" lang="en-US" sz="1200" spc="-1" strike="noStrike">
                          <a:solidFill>
                            <a:srgbClr val="58585b"/>
                          </a:solidFill>
                          <a:latin typeface="Courier New"/>
                        </a:rPr>
                        <a:t>key_id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Specifies an authentication key ID to be a trusted key, which is required for authentication with an NTP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258480">
                <a:tc>
                  <a:txBody>
                    <a:bodyPr lIns="37800" rIns="37800" anchor="t">
                      <a:noAutofit/>
                    </a:bodyPr>
                    <a:p>
                      <a:pPr>
                        <a:lnSpc>
                          <a:spcPct val="100000"/>
                        </a:lnSpc>
                        <a:buNone/>
                      </a:pPr>
                      <a:r>
                        <a:rPr b="1" lang="en-US" sz="1200" spc="-1" strike="noStrike">
                          <a:solidFill>
                            <a:srgbClr val="58585b"/>
                          </a:solidFill>
                          <a:latin typeface="Courier New"/>
                        </a:rPr>
                        <a:t>ntp authentication-key </a:t>
                      </a:r>
                      <a:r>
                        <a:rPr b="0" i="1" lang="en-US" sz="1200" spc="-1" strike="noStrike">
                          <a:solidFill>
                            <a:srgbClr val="58585b"/>
                          </a:solidFill>
                          <a:latin typeface="Courier New"/>
                        </a:rPr>
                        <a:t>key_id </a:t>
                      </a:r>
                      <a:r>
                        <a:rPr b="1" lang="en-US" sz="1200" spc="-1" strike="noStrike">
                          <a:solidFill>
                            <a:srgbClr val="58585b"/>
                          </a:solidFill>
                          <a:latin typeface="Courier New"/>
                        </a:rPr>
                        <a:t>md5</a:t>
                      </a:r>
                      <a:r>
                        <a:rPr b="0" lang="en-US" sz="1200" spc="-1" strike="noStrike">
                          <a:solidFill>
                            <a:srgbClr val="58585b"/>
                          </a:solidFill>
                          <a:latin typeface="Courier New"/>
                        </a:rPr>
                        <a:t> </a:t>
                      </a:r>
                      <a:r>
                        <a:rPr b="0" i="1" lang="en-US" sz="1200" spc="-1" strike="noStrike">
                          <a:solidFill>
                            <a:srgbClr val="58585b"/>
                          </a:solidFill>
                          <a:latin typeface="Courier New"/>
                        </a:rPr>
                        <a:t>key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Sets a key to authenticate with an NTP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58480">
                <a:tc>
                  <a:txBody>
                    <a:bodyPr lIns="37800" rIns="37800" anchor="t">
                      <a:noAutofit/>
                    </a:bodyPr>
                    <a:p>
                      <a:pPr>
                        <a:lnSpc>
                          <a:spcPct val="100000"/>
                        </a:lnSpc>
                        <a:buNone/>
                      </a:pPr>
                      <a:r>
                        <a:rPr b="1" lang="en-US" sz="1200" spc="-1" strike="noStrike">
                          <a:solidFill>
                            <a:srgbClr val="58585b"/>
                          </a:solidFill>
                          <a:latin typeface="Courier New"/>
                        </a:rPr>
                        <a:t>ntp server </a:t>
                      </a:r>
                      <a:r>
                        <a:rPr b="0" i="1" lang="en-US" sz="1200" spc="-1" strike="noStrike">
                          <a:solidFill>
                            <a:srgbClr val="58585b"/>
                          </a:solidFill>
                          <a:latin typeface="Courier New"/>
                        </a:rPr>
                        <a:t>ip_address </a:t>
                      </a:r>
                      <a:r>
                        <a:rPr b="0" lang="en-US" sz="1200" spc="-1" strike="noStrike">
                          <a:solidFill>
                            <a:srgbClr val="58585b"/>
                          </a:solidFill>
                          <a:latin typeface="Courier New"/>
                        </a:rPr>
                        <a:t>[ </a:t>
                      </a:r>
                      <a:r>
                        <a:rPr b="1" lang="en-US" sz="1200" spc="-1" strike="noStrike">
                          <a:solidFill>
                            <a:srgbClr val="58585b"/>
                          </a:solidFill>
                          <a:latin typeface="Courier New"/>
                        </a:rPr>
                        <a:t>key</a:t>
                      </a:r>
                      <a:r>
                        <a:rPr b="0" lang="en-US" sz="1200" spc="-1" strike="noStrike">
                          <a:solidFill>
                            <a:srgbClr val="58585b"/>
                          </a:solidFill>
                          <a:latin typeface="Courier New"/>
                        </a:rPr>
                        <a:t> </a:t>
                      </a:r>
                      <a:r>
                        <a:rPr b="0" i="1" lang="en-US" sz="1200" spc="-1" strike="noStrike">
                          <a:solidFill>
                            <a:srgbClr val="58585b"/>
                          </a:solidFill>
                          <a:latin typeface="Courier New"/>
                        </a:rPr>
                        <a:t>key_id </a:t>
                      </a:r>
                      <a:r>
                        <a:rPr b="0" lang="en-US" sz="1200" spc="-1" strike="noStrike">
                          <a:solidFill>
                            <a:srgbClr val="58585b"/>
                          </a:solidFill>
                          <a:latin typeface="Courier New"/>
                        </a:rPr>
                        <a: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Identifies an NTP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pic>
        <p:nvPicPr>
          <p:cNvPr id="321" name="Picture 4" descr=""/>
          <p:cNvPicPr/>
          <p:nvPr/>
        </p:nvPicPr>
        <p:blipFill>
          <a:blip r:embed="rId1"/>
          <a:stretch/>
        </p:blipFill>
        <p:spPr>
          <a:xfrm>
            <a:off x="1861200" y="3526920"/>
            <a:ext cx="5092200" cy="945360"/>
          </a:xfrm>
          <a:prstGeom prst="rect">
            <a:avLst/>
          </a:prstGeom>
          <a:ln w="0">
            <a:noFill/>
          </a:ln>
        </p:spPr>
      </p:pic>
      <p:sp>
        <p:nvSpPr>
          <p:cNvPr id="322" name="PlaceHolder 3"/>
          <p:cNvSpPr>
            <a:spLocks noGrp="1"/>
          </p:cNvSpPr>
          <p:nvPr>
            <p:ph type="sldNum" idx="2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2C5C85D-EE2D-4DB6-9180-DEC68FD9098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2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DHCP Services</a:t>
            </a:r>
            <a:endParaRPr b="0" lang="en-AU" sz="2200" spc="-1" strike="noStrike">
              <a:latin typeface="Arial"/>
            </a:endParaRPr>
          </a:p>
        </p:txBody>
      </p:sp>
      <p:sp>
        <p:nvSpPr>
          <p:cNvPr id="325" name="TextBox 6"/>
          <p:cNvSpPr/>
          <p:nvPr/>
        </p:nvSpPr>
        <p:spPr>
          <a:xfrm>
            <a:off x="0" y="731520"/>
            <a:ext cx="9051840" cy="820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An ASA can be configured to be a DHCP server to provide IP addresses and DHCP-related information to hosts. To enable an ASA as a DHCP server and provide DHCP services to hosts, use the commands listed in the table. Example on the next slide</a:t>
            </a:r>
            <a:endParaRPr b="0" lang="en-AU" sz="1600" spc="-1" strike="noStrike">
              <a:latin typeface="Arial"/>
            </a:endParaRPr>
          </a:p>
        </p:txBody>
      </p:sp>
      <p:graphicFrame>
        <p:nvGraphicFramePr>
          <p:cNvPr id="326" name="Table 25"/>
          <p:cNvGraphicFramePr/>
          <p:nvPr/>
        </p:nvGraphicFramePr>
        <p:xfrm>
          <a:off x="181440" y="1562400"/>
          <a:ext cx="8591760" cy="0"/>
        </p:xfrm>
        <a:graphic>
          <a:graphicData uri="http://schemas.openxmlformats.org/drawingml/2006/table">
            <a:tbl>
              <a:tblPr/>
              <a:tblGrid>
                <a:gridCol w="2975760"/>
                <a:gridCol w="561636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ourier New"/>
                        </a:rPr>
                        <a:t>dhcpd address </a:t>
                      </a:r>
                      <a:r>
                        <a:rPr b="0" i="1" lang="en-US" sz="1200" spc="-1" strike="noStrike">
                          <a:solidFill>
                            <a:srgbClr val="58585b"/>
                          </a:solidFill>
                          <a:latin typeface="Courier New"/>
                        </a:rPr>
                        <a:t>IP_address1 </a:t>
                      </a:r>
                      <a:r>
                        <a:rPr b="0" lang="en-US" sz="1200" spc="-1" strike="noStrike">
                          <a:solidFill>
                            <a:srgbClr val="58585b"/>
                          </a:solidFill>
                          <a:latin typeface="Courier New"/>
                        </a:rPr>
                        <a:t>[ -IP_address2 ] </a:t>
                      </a:r>
                      <a:r>
                        <a:rPr b="0" i="1" lang="en-US" sz="1200" spc="-1" strike="noStrike">
                          <a:solidFill>
                            <a:srgbClr val="58585b"/>
                          </a:solidFill>
                          <a:latin typeface="Courier New"/>
                        </a:rPr>
                        <a:t>if_name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Creates a DHCP address pool in </a:t>
                      </a:r>
                      <a:r>
                        <a:rPr b="0" i="1" lang="en-US" sz="1200" spc="-1" strike="noStrike">
                          <a:solidFill>
                            <a:srgbClr val="58585b"/>
                          </a:solidFill>
                          <a:latin typeface="Calibri"/>
                        </a:rPr>
                        <a:t>which IP_address1 </a:t>
                      </a:r>
                      <a:r>
                        <a:rPr b="0" lang="en-US" sz="1200" spc="-1" strike="noStrike">
                          <a:solidFill>
                            <a:srgbClr val="58585b"/>
                          </a:solidFill>
                          <a:latin typeface="Calibri"/>
                        </a:rPr>
                        <a:t>is the start of the pool and IP_address2 is the end of the pool, separated by a hyphen.</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The address pool must be on the same subnet as the ASA 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dhcpd dns </a:t>
                      </a:r>
                      <a:r>
                        <a:rPr b="0" i="1" lang="en-US" sz="1200" spc="-1" strike="noStrike">
                          <a:solidFill>
                            <a:srgbClr val="58585b"/>
                          </a:solidFill>
                          <a:latin typeface="Courier New"/>
                        </a:rPr>
                        <a:t>dns1</a:t>
                      </a:r>
                      <a:r>
                        <a:rPr b="0" lang="en-US" sz="1200" spc="-1" strike="noStrike">
                          <a:solidFill>
                            <a:srgbClr val="58585b"/>
                          </a:solidFill>
                          <a:latin typeface="Courier New"/>
                        </a:rPr>
                        <a:t> [ </a:t>
                      </a:r>
                      <a:r>
                        <a:rPr b="0" i="1" lang="en-US" sz="1200" spc="-1" strike="noStrike">
                          <a:solidFill>
                            <a:srgbClr val="58585b"/>
                          </a:solidFill>
                          <a:latin typeface="Courier New"/>
                        </a:rPr>
                        <a:t>dns2</a:t>
                      </a:r>
                      <a:r>
                        <a:rPr b="0" lang="en-US" sz="1200" spc="-1" strike="noStrike">
                          <a:solidFill>
                            <a:srgbClr val="58585b"/>
                          </a:solidFill>
                          <a:latin typeface="Courier New"/>
                        </a:rPr>
                        <a:t>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(Optional) Specifies the IP address(es) of the DNS server(s).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dhcpd lease </a:t>
                      </a:r>
                      <a:r>
                        <a:rPr b="0" i="1" lang="en-US" sz="1200" spc="-1" strike="noStrike">
                          <a:solidFill>
                            <a:srgbClr val="58585b"/>
                          </a:solidFill>
                          <a:latin typeface="Courier New"/>
                        </a:rPr>
                        <a:t>lease_length</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(Optional) Changes the lease length granted to the client which is the amount of time in seconds that the client can use its allocated IP address before the lease expires.</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The </a:t>
                      </a:r>
                      <a:r>
                        <a:rPr b="0" i="1" lang="en-US" sz="1200" spc="-1" strike="noStrike">
                          <a:solidFill>
                            <a:srgbClr val="58585b"/>
                          </a:solidFill>
                          <a:latin typeface="Calibri"/>
                        </a:rPr>
                        <a:t>lease_length </a:t>
                      </a:r>
                      <a:r>
                        <a:rPr b="0" lang="en-US" sz="1200" spc="-1" strike="noStrike">
                          <a:solidFill>
                            <a:srgbClr val="58585b"/>
                          </a:solidFill>
                          <a:latin typeface="Calibri"/>
                        </a:rPr>
                        <a:t>defaults to 3600 seconds (1 hour) but can be a value from 0 to 1,048,575 seconds.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dhcpd domain </a:t>
                      </a:r>
                      <a:r>
                        <a:rPr b="0" i="1" lang="en-US" sz="1200" spc="-1" strike="noStrike">
                          <a:solidFill>
                            <a:srgbClr val="58585b"/>
                          </a:solidFill>
                          <a:latin typeface="Courier New"/>
                        </a:rPr>
                        <a:t>domain_name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(Optional) Specifies the domain name assigned to the client.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dhcpd enable </a:t>
                      </a:r>
                      <a:r>
                        <a:rPr b="0" i="1" lang="en-US" sz="1200" spc="-1" strike="noStrike">
                          <a:solidFill>
                            <a:srgbClr val="58585b"/>
                          </a:solidFill>
                          <a:latin typeface="Courier New"/>
                        </a:rPr>
                        <a:t>if_name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Enables the DHCP server service (daemon) on the interface (typically the inside interface) of the ASA.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27" name="PlaceHolder 3"/>
          <p:cNvSpPr>
            <a:spLocks noGrp="1"/>
          </p:cNvSpPr>
          <p:nvPr>
            <p:ph type="sldNum" idx="2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2FD01CE-2ADA-45C0-86C5-E9163EB3922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Configure Management Settings and Services</a:t>
            </a:r>
            <a:endParaRPr b="0" lang="en-AU" sz="1600" spc="-1" strike="noStrike">
              <a:latin typeface="Arial"/>
            </a:endParaRPr>
          </a:p>
        </p:txBody>
      </p:sp>
      <p:sp>
        <p:nvSpPr>
          <p:cNvPr id="32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DHCP Services (Cont.)</a:t>
            </a:r>
            <a:endParaRPr b="0" lang="en-AU" sz="2200" spc="-1" strike="noStrike">
              <a:latin typeface="Arial"/>
            </a:endParaRPr>
          </a:p>
        </p:txBody>
      </p:sp>
      <p:pic>
        <p:nvPicPr>
          <p:cNvPr id="330" name="Picture 4" descr=""/>
          <p:cNvPicPr/>
          <p:nvPr/>
        </p:nvPicPr>
        <p:blipFill>
          <a:blip r:embed="rId1"/>
          <a:stretch/>
        </p:blipFill>
        <p:spPr>
          <a:xfrm>
            <a:off x="761760" y="1892160"/>
            <a:ext cx="7619760" cy="1358280"/>
          </a:xfrm>
          <a:prstGeom prst="rect">
            <a:avLst/>
          </a:prstGeom>
          <a:ln w="0">
            <a:noFill/>
          </a:ln>
        </p:spPr>
      </p:pic>
      <p:sp>
        <p:nvSpPr>
          <p:cNvPr id="331" name="PlaceHolder 3"/>
          <p:cNvSpPr>
            <a:spLocks noGrp="1"/>
          </p:cNvSpPr>
          <p:nvPr>
            <p:ph type="sldNum" idx="2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4E26AEE-7B25-4450-8A46-A50EB3D5492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21.3 Object Groups</a:t>
            </a:r>
            <a:endParaRPr b="0" lang="en-AU" sz="4600" spc="-1" strike="noStrike">
              <a:latin typeface="Arial"/>
            </a:endParaRPr>
          </a:p>
        </p:txBody>
      </p:sp>
      <p:sp>
        <p:nvSpPr>
          <p:cNvPr id="333" name="PlaceHolder 2"/>
          <p:cNvSpPr>
            <a:spLocks noGrp="1"/>
          </p:cNvSpPr>
          <p:nvPr>
            <p:ph type="sldNum" idx="2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D32801D-E5E2-436B-99CB-F8BEDDDECB7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3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Introduction to Objects and Object Groups</a:t>
            </a:r>
            <a:endParaRPr b="0" lang="en-AU" sz="2200" spc="-1" strike="noStrike">
              <a:latin typeface="Arial"/>
            </a:endParaRPr>
          </a:p>
        </p:txBody>
      </p:sp>
      <p:sp>
        <p:nvSpPr>
          <p:cNvPr id="336" name="Object4"/>
          <p:cNvSpPr/>
          <p:nvPr/>
        </p:nvSpPr>
        <p:spPr>
          <a:xfrm>
            <a:off x="0" y="914400"/>
            <a:ext cx="3275640" cy="34617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Objects are reusable components for use in configurations. Objects can be defined and used in Cisco ASA configurations in the place of inline IP addresses, services, names, and so on.</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ASA supports objects and object groups, as shown in the output in the following output from the help facility:</a:t>
            </a:r>
            <a:endParaRPr b="0" lang="en-AU" sz="1600" spc="-1" strike="noStrike">
              <a:latin typeface="Arial"/>
            </a:endParaRPr>
          </a:p>
        </p:txBody>
      </p:sp>
      <p:pic>
        <p:nvPicPr>
          <p:cNvPr id="337" name="Picture 5" descr=""/>
          <p:cNvPicPr/>
          <p:nvPr/>
        </p:nvPicPr>
        <p:blipFill>
          <a:blip r:embed="rId1"/>
          <a:stretch/>
        </p:blipFill>
        <p:spPr>
          <a:xfrm>
            <a:off x="3504960" y="1015920"/>
            <a:ext cx="5409720" cy="3111120"/>
          </a:xfrm>
          <a:prstGeom prst="rect">
            <a:avLst/>
          </a:prstGeom>
          <a:ln w="0">
            <a:noFill/>
          </a:ln>
        </p:spPr>
      </p:pic>
      <p:sp>
        <p:nvSpPr>
          <p:cNvPr id="338" name="PlaceHolder 3"/>
          <p:cNvSpPr>
            <a:spLocks noGrp="1"/>
          </p:cNvSpPr>
          <p:nvPr>
            <p:ph type="sldNum" idx="3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D8BE41C-CF02-47E0-BDFF-1ECB0F6C1ED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4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Network Objects</a:t>
            </a:r>
            <a:endParaRPr b="0" lang="en-AU" sz="2200" spc="-1" strike="noStrike">
              <a:latin typeface="Arial"/>
            </a:endParaRPr>
          </a:p>
        </p:txBody>
      </p:sp>
      <p:sp>
        <p:nvSpPr>
          <p:cNvPr id="341" name="TextBox 6"/>
          <p:cNvSpPr/>
          <p:nvPr/>
        </p:nvSpPr>
        <p:spPr>
          <a:xfrm>
            <a:off x="86760" y="792360"/>
            <a:ext cx="9209520" cy="228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To create a network object, use the </a:t>
            </a:r>
            <a:r>
              <a:rPr b="1" lang="en-US" sz="1800" spc="-1" strike="noStrike">
                <a:solidFill>
                  <a:srgbClr val="000000"/>
                </a:solidFill>
                <a:latin typeface="Arial"/>
                <a:ea typeface="DejaVu Sans"/>
              </a:rPr>
              <a:t>object network</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object-name</a:t>
            </a:r>
            <a:r>
              <a:rPr b="0" lang="en-US" sz="1800" spc="-1" strike="noStrike">
                <a:solidFill>
                  <a:srgbClr val="000000"/>
                </a:solidFill>
                <a:latin typeface="Arial"/>
                <a:ea typeface="DejaVu Sans"/>
              </a:rPr>
              <a:t> global configuration mode command. The prompt changes to network object configuration mode.</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Network objects can consist of the following:</a:t>
            </a:r>
            <a:endParaRPr b="0" lang="en-AU"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Arial"/>
                <a:ea typeface="DejaVu Sans"/>
              </a:rPr>
              <a:t>host</a:t>
            </a:r>
            <a:r>
              <a:rPr b="0" lang="en-US" sz="1800" spc="-1" strike="noStrike">
                <a:solidFill>
                  <a:srgbClr val="000000"/>
                </a:solidFill>
                <a:latin typeface="Arial"/>
                <a:ea typeface="DejaVu Sans"/>
              </a:rPr>
              <a:t> - a host address</a:t>
            </a:r>
            <a:endParaRPr b="0" lang="en-AU"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Arial"/>
                <a:ea typeface="DejaVu Sans"/>
              </a:rPr>
              <a:t>fqdn</a:t>
            </a:r>
            <a:r>
              <a:rPr b="0" lang="en-US" sz="1800" spc="-1" strike="noStrike">
                <a:solidFill>
                  <a:srgbClr val="000000"/>
                </a:solidFill>
                <a:latin typeface="Arial"/>
                <a:ea typeface="DejaVu Sans"/>
              </a:rPr>
              <a:t> - a fully-qualified domain name</a:t>
            </a:r>
            <a:endParaRPr b="0" lang="en-AU"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Arial"/>
                <a:ea typeface="DejaVu Sans"/>
              </a:rPr>
              <a:t>range</a:t>
            </a:r>
            <a:r>
              <a:rPr b="0" lang="en-US" sz="1800" spc="-1" strike="noStrike">
                <a:solidFill>
                  <a:srgbClr val="000000"/>
                </a:solidFill>
                <a:latin typeface="Arial"/>
                <a:ea typeface="DejaVu Sans"/>
              </a:rPr>
              <a:t> - a range of IP addresses</a:t>
            </a:r>
            <a:endParaRPr b="0" lang="en-AU"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Arial"/>
                <a:ea typeface="DejaVu Sans"/>
              </a:rPr>
              <a:t>subnet</a:t>
            </a:r>
            <a:r>
              <a:rPr b="0" lang="en-US" sz="1800" spc="-1" strike="noStrike">
                <a:solidFill>
                  <a:srgbClr val="000000"/>
                </a:solidFill>
                <a:latin typeface="Arial"/>
                <a:ea typeface="DejaVu Sans"/>
              </a:rPr>
              <a:t> - an entire IP network or subnet</a:t>
            </a:r>
            <a:endParaRPr b="0" lang="en-AU" sz="1800" spc="-1" strike="noStrike">
              <a:latin typeface="Arial"/>
            </a:endParaRPr>
          </a:p>
        </p:txBody>
      </p:sp>
      <p:sp>
        <p:nvSpPr>
          <p:cNvPr id="342" name="PlaceHolder 3"/>
          <p:cNvSpPr>
            <a:spLocks noGrp="1"/>
          </p:cNvSpPr>
          <p:nvPr>
            <p:ph type="sldNum" idx="3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B6D480B-A977-4BDC-88EB-CC4443CFC80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44" name="PlaceHolder 2"/>
          <p:cNvSpPr>
            <a:spLocks noGrp="1"/>
          </p:cNvSpPr>
          <p:nvPr>
            <p:ph/>
          </p:nvPr>
        </p:nvSpPr>
        <p:spPr>
          <a:xfrm>
            <a:off x="0" y="24264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Network Objects (Cont.)</a:t>
            </a:r>
            <a:endParaRPr b="0" lang="en-AU" sz="2200" spc="-1" strike="noStrike">
              <a:latin typeface="Arial"/>
            </a:endParaRPr>
          </a:p>
        </p:txBody>
      </p:sp>
      <p:sp>
        <p:nvSpPr>
          <p:cNvPr id="345" name="TextBox 10"/>
          <p:cNvSpPr/>
          <p:nvPr/>
        </p:nvSpPr>
        <p:spPr>
          <a:xfrm>
            <a:off x="279720" y="1149840"/>
            <a:ext cx="866628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DejaVu Sans"/>
              </a:rPr>
              <a:t>Commands available in network object configuration mode are shown in the table.</a:t>
            </a:r>
            <a:endParaRPr b="0" lang="en-AU" sz="1800" spc="-1" strike="noStrike">
              <a:latin typeface="Arial"/>
            </a:endParaRPr>
          </a:p>
        </p:txBody>
      </p:sp>
      <p:graphicFrame>
        <p:nvGraphicFramePr>
          <p:cNvPr id="346" name="Table 29"/>
          <p:cNvGraphicFramePr/>
          <p:nvPr/>
        </p:nvGraphicFramePr>
        <p:xfrm>
          <a:off x="872280" y="1812960"/>
          <a:ext cx="7110000" cy="0"/>
        </p:xfrm>
        <a:graphic>
          <a:graphicData uri="http://schemas.openxmlformats.org/drawingml/2006/table">
            <a:tbl>
              <a:tblPr/>
              <a:tblGrid>
                <a:gridCol w="2867400"/>
                <a:gridCol w="424296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ourier New"/>
                        </a:rPr>
                        <a:t>attribute</a:t>
                      </a:r>
                      <a:r>
                        <a:rPr b="0" lang="en-US" sz="1200" spc="-1" strike="noStrike">
                          <a:solidFill>
                            <a:srgbClr val="58585b"/>
                          </a:solidFill>
                          <a:latin typeface="Courier New"/>
                        </a:rPr>
                        <a:t> </a:t>
                      </a:r>
                      <a:r>
                        <a:rPr b="0" i="1" lang="en-US" sz="1200" spc="-1" strike="noStrike">
                          <a:solidFill>
                            <a:srgbClr val="58585b"/>
                          </a:solidFill>
                          <a:latin typeface="Courier New"/>
                        </a:rPr>
                        <a:t>attribute-agent</a:t>
                      </a:r>
                      <a:r>
                        <a:rPr b="0" lang="en-US" sz="1200" spc="-1" strike="noStrike">
                          <a:solidFill>
                            <a:srgbClr val="58585b"/>
                          </a:solidFill>
                          <a:latin typeface="Courier New"/>
                        </a:rPr>
                        <a:t> </a:t>
                      </a:r>
                      <a:r>
                        <a:rPr b="0" i="1" lang="en-US" sz="1200" spc="-1" strike="noStrike">
                          <a:solidFill>
                            <a:srgbClr val="58585b"/>
                          </a:solidFill>
                          <a:latin typeface="Courier New"/>
                        </a:rPr>
                        <a:t>attribute-type</a:t>
                      </a:r>
                      <a:r>
                        <a:rPr b="0" lang="en-US" sz="1200" spc="-1" strike="noStrike">
                          <a:solidFill>
                            <a:srgbClr val="58585b"/>
                          </a:solidFill>
                          <a:latin typeface="Courier New"/>
                        </a:rPr>
                        <a:t> </a:t>
                      </a:r>
                      <a:r>
                        <a:rPr b="0" i="1" lang="en-US" sz="1200" spc="-1" strike="noStrike">
                          <a:solidFill>
                            <a:srgbClr val="58585b"/>
                          </a:solidFill>
                          <a:latin typeface="Courier New"/>
                        </a:rPr>
                        <a:t>attribute-value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Defined and used to filter traffic associated with one or more virtual machines.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Enter a description of the object up to 200 characters in length.</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fqdn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 fully-qualified domain name such as the name of a host, such as www.example.com. Specify v4 to limit the address to IPv4, and v6 for IPv6. If you do not specify an address type, IPv4 is assumed.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host</a:t>
                      </a:r>
                      <a:r>
                        <a:rPr b="0" lang="en-US" sz="1200" spc="-1" strike="noStrike">
                          <a:solidFill>
                            <a:srgbClr val="58585b"/>
                          </a:solidFill>
                          <a:latin typeface="Courier New"/>
                        </a:rPr>
                        <a:t> </a:t>
                      </a:r>
                      <a:r>
                        <a:rPr b="0" i="1" lang="en-US" sz="1200" spc="-1" strike="noStrike">
                          <a:solidFill>
                            <a:srgbClr val="58585b"/>
                          </a:solidFill>
                          <a:latin typeface="Courier New"/>
                        </a:rPr>
                        <a:t>ip-address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The IPv4 or IPv6 address of a single host.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range</a:t>
                      </a:r>
                      <a:r>
                        <a:rPr b="0" lang="en-US" sz="1200" spc="-1" strike="noStrike">
                          <a:solidFill>
                            <a:srgbClr val="58585b"/>
                          </a:solidFill>
                          <a:latin typeface="Courier New"/>
                        </a:rPr>
                        <a:t> </a:t>
                      </a:r>
                      <a:r>
                        <a:rPr b="0" i="1" lang="en-US" sz="1200" spc="-1" strike="noStrike">
                          <a:solidFill>
                            <a:srgbClr val="58585b"/>
                          </a:solidFill>
                          <a:latin typeface="Courier New"/>
                        </a:rPr>
                        <a:t>start_add end_add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 range of addresses. You can specify IPv4 or IPv6 ranges. Do not include masks or prefixes.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subnet</a:t>
                      </a:r>
                      <a:r>
                        <a:rPr b="0" lang="en-US" sz="1200" spc="-1" strike="noStrike">
                          <a:solidFill>
                            <a:srgbClr val="58585b"/>
                          </a:solidFill>
                          <a:latin typeface="Courier New"/>
                        </a:rPr>
                        <a:t> {ipv4_add ipv4_mask |  ipv6_add</a:t>
                      </a:r>
                      <a:r>
                        <a:rPr b="1" lang="en-US" sz="1200" spc="-1" strike="noStrike">
                          <a:solidFill>
                            <a:srgbClr val="58585b"/>
                          </a:solidFill>
                          <a:latin typeface="Courier New"/>
                        </a:rPr>
                        <a:t>/</a:t>
                      </a:r>
                      <a:r>
                        <a:rPr b="0" lang="en-US" sz="1200" spc="-1" strike="noStrike">
                          <a:solidFill>
                            <a:srgbClr val="58585b"/>
                          </a:solidFill>
                          <a:latin typeface="Courier New"/>
                        </a:rPr>
                        <a:t>ipv6_prefix}</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Assigns a network subnet to the named object.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47" name="PlaceHolder 3"/>
          <p:cNvSpPr>
            <a:spLocks noGrp="1"/>
          </p:cNvSpPr>
          <p:nvPr>
            <p:ph type="sldNum" idx="3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EE891DA-9D8D-45BD-8B60-35FA95AD596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0" y="41400"/>
            <a:ext cx="9143280" cy="61200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228" name="PlaceHolder 2"/>
          <p:cNvSpPr>
            <a:spLocks noGrp="1"/>
          </p:cNvSpPr>
          <p:nvPr>
            <p:ph/>
          </p:nvPr>
        </p:nvSpPr>
        <p:spPr>
          <a:xfrm>
            <a:off x="99360" y="654120"/>
            <a:ext cx="8730720" cy="826920"/>
          </a:xfrm>
          <a:prstGeom prst="rect">
            <a:avLst/>
          </a:prstGeom>
          <a:noFill/>
          <a:ln w="0">
            <a:noFill/>
          </a:ln>
        </p:spPr>
        <p:txBody>
          <a:bodyPr numCol="1" spcCol="0" lIns="90000" rIns="182880" tIns="45000" bIns="45000" anchor="t">
            <a:noAutofit/>
          </a:bodyPr>
          <a:p>
            <a:pPr>
              <a:lnSpc>
                <a:spcPct val="100000"/>
              </a:lnSpc>
              <a:buNone/>
              <a:tabLst>
                <a:tab algn="l" pos="0"/>
              </a:tabLst>
            </a:pPr>
            <a:r>
              <a:rPr b="1" lang="en-US" sz="1400" spc="-1" strike="noStrike">
                <a:solidFill>
                  <a:srgbClr val="58585b"/>
                </a:solidFill>
                <a:latin typeface="Arial"/>
                <a:ea typeface="Calibri"/>
              </a:rPr>
              <a:t>Module Title: </a:t>
            </a:r>
            <a:r>
              <a:rPr b="0" lang="en-US" sz="1400" spc="-1" strike="noStrike">
                <a:solidFill>
                  <a:srgbClr val="58585b"/>
                </a:solidFill>
                <a:latin typeface="Arial"/>
                <a:ea typeface="Calibri"/>
              </a:rPr>
              <a:t>ASA Firewall Configuration</a:t>
            </a:r>
            <a:endParaRPr b="0" lang="en-AU" sz="1400" spc="-1" strike="noStrike">
              <a:latin typeface="Arial"/>
            </a:endParaRPr>
          </a:p>
          <a:p>
            <a:pPr>
              <a:lnSpc>
                <a:spcPct val="100000"/>
              </a:lnSpc>
              <a:buNone/>
              <a:tabLst>
                <a:tab algn="l" pos="0"/>
              </a:tabLst>
            </a:pPr>
            <a:endParaRPr b="0" lang="en-AU" sz="1400" spc="-1" strike="noStrike">
              <a:latin typeface="Arial"/>
            </a:endParaRPr>
          </a:p>
          <a:p>
            <a:pPr>
              <a:lnSpc>
                <a:spcPct val="100000"/>
              </a:lnSpc>
              <a:buNone/>
              <a:tabLst>
                <a:tab algn="l" pos="0"/>
              </a:tabLst>
            </a:pPr>
            <a:r>
              <a:rPr b="1" lang="en-US" sz="1400" spc="-1" strike="noStrike">
                <a:solidFill>
                  <a:srgbClr val="58585b"/>
                </a:solidFill>
                <a:latin typeface="Arial"/>
                <a:ea typeface="Calibri"/>
              </a:rPr>
              <a:t>Module Objective</a:t>
            </a:r>
            <a:r>
              <a:rPr b="0" lang="en-US" sz="1400" spc="-1" strike="noStrike">
                <a:solidFill>
                  <a:srgbClr val="58585b"/>
                </a:solidFill>
                <a:latin typeface="Arial"/>
                <a:ea typeface="Calibri"/>
              </a:rPr>
              <a:t>: Implement an ASA firewall configuration.</a:t>
            </a:r>
            <a:endParaRPr b="0" lang="en-AU" sz="14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p:txBody>
      </p:sp>
      <p:graphicFrame>
        <p:nvGraphicFramePr>
          <p:cNvPr id="229" name="Table 1"/>
          <p:cNvGraphicFramePr/>
          <p:nvPr/>
        </p:nvGraphicFramePr>
        <p:xfrm>
          <a:off x="211680" y="1625760"/>
          <a:ext cx="8719920" cy="2665440"/>
        </p:xfrm>
        <a:graphic>
          <a:graphicData uri="http://schemas.openxmlformats.org/drawingml/2006/table">
            <a:tbl>
              <a:tblPr/>
              <a:tblGrid>
                <a:gridCol w="2846520"/>
                <a:gridCol w="5873760"/>
              </a:tblGrid>
              <a:tr h="223920">
                <a:tc>
                  <a:txBody>
                    <a:bodyPr lIns="60120" rIns="60120" anchor="t">
                      <a:noAutofit/>
                    </a:bodyPr>
                    <a:p>
                      <a:pPr>
                        <a:lnSpc>
                          <a:spcPct val="107000"/>
                        </a:lnSpc>
                        <a:buNone/>
                      </a:pPr>
                      <a:r>
                        <a:rPr b="0" lang="en-US" sz="1200" spc="-1" strike="noStrike">
                          <a:solidFill>
                            <a:srgbClr val="ffffff"/>
                          </a:solidFill>
                          <a:latin typeface="Arial"/>
                        </a:rPr>
                        <a:t>Topic Title</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200" spc="-1" strike="noStrike">
                          <a:solidFill>
                            <a:srgbClr val="ffffff"/>
                          </a:solidFill>
                          <a:latin typeface="Arial"/>
                        </a:rPr>
                        <a:t>Topic Objective</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263520">
                <a:tc>
                  <a:txBody>
                    <a:bodyPr anchor="ctr">
                      <a:noAutofit/>
                    </a:bodyPr>
                    <a:p>
                      <a:pPr>
                        <a:lnSpc>
                          <a:spcPct val="100000"/>
                        </a:lnSpc>
                        <a:buNone/>
                      </a:pPr>
                      <a:r>
                        <a:rPr b="0" lang="en-US" sz="1200" spc="-1" strike="noStrike">
                          <a:solidFill>
                            <a:srgbClr val="ffffff"/>
                          </a:solidFill>
                          <a:latin typeface="Arial"/>
                        </a:rPr>
                        <a:t>Basic ASA Firewall Configuration</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Explain how to configure an ASA-5506-X with FirePOWER Services.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433080">
                <a:tc>
                  <a:txBody>
                    <a:bodyPr anchor="ctr">
                      <a:noAutofit/>
                    </a:bodyPr>
                    <a:p>
                      <a:pPr>
                        <a:lnSpc>
                          <a:spcPct val="100000"/>
                        </a:lnSpc>
                        <a:buNone/>
                      </a:pPr>
                      <a:r>
                        <a:rPr b="0" lang="en-US" sz="1200" spc="-1" strike="noStrike">
                          <a:solidFill>
                            <a:srgbClr val="ffffff"/>
                          </a:solidFill>
                          <a:latin typeface="Arial"/>
                        </a:rPr>
                        <a:t>Configure Management Settings and Services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Configure management settings and services on an ASA 5506-X firewall.</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262440">
                <a:tc>
                  <a:txBody>
                    <a:bodyPr anchor="ctr">
                      <a:noAutofit/>
                    </a:bodyPr>
                    <a:p>
                      <a:pPr>
                        <a:lnSpc>
                          <a:spcPct val="100000"/>
                        </a:lnSpc>
                        <a:buNone/>
                      </a:pPr>
                      <a:r>
                        <a:rPr b="0" lang="en-US" sz="1200" spc="-1" strike="noStrike">
                          <a:solidFill>
                            <a:srgbClr val="ffffff"/>
                          </a:solidFill>
                          <a:latin typeface="Arial"/>
                        </a:rPr>
                        <a:t>Object Groups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Explain how to configure object groups on an ASA.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2440">
                <a:tc>
                  <a:txBody>
                    <a:bodyPr anchor="ctr">
                      <a:noAutofit/>
                    </a:bodyPr>
                    <a:p>
                      <a:pPr>
                        <a:lnSpc>
                          <a:spcPct val="100000"/>
                        </a:lnSpc>
                        <a:buNone/>
                      </a:pPr>
                      <a:r>
                        <a:rPr b="0" lang="en-US" sz="1200" spc="-1" strike="noStrike">
                          <a:solidFill>
                            <a:srgbClr val="ffffff"/>
                          </a:solidFill>
                          <a:latin typeface="Arial"/>
                        </a:rPr>
                        <a:t>ASA ACLs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Use the correct commands to configure access lists with object groups on an ASA.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262440">
                <a:tc>
                  <a:txBody>
                    <a:bodyPr anchor="ctr">
                      <a:noAutofit/>
                    </a:bodyPr>
                    <a:p>
                      <a:pPr>
                        <a:lnSpc>
                          <a:spcPct val="100000"/>
                        </a:lnSpc>
                        <a:buNone/>
                      </a:pPr>
                      <a:r>
                        <a:rPr b="0" lang="en-US" sz="1200" spc="-1" strike="noStrike">
                          <a:solidFill>
                            <a:srgbClr val="ffffff"/>
                          </a:solidFill>
                          <a:latin typeface="Arial"/>
                        </a:rPr>
                        <a:t>NAT Services on an ASA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Use the correct commands to configure an ASA to provide NAT services.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433080">
                <a:tc>
                  <a:txBody>
                    <a:bodyPr anchor="ctr">
                      <a:noAutofit/>
                    </a:bodyPr>
                    <a:p>
                      <a:pPr>
                        <a:lnSpc>
                          <a:spcPct val="100000"/>
                        </a:lnSpc>
                        <a:buNone/>
                      </a:pPr>
                      <a:r>
                        <a:rPr b="0" lang="en-US" sz="1200" spc="-1" strike="noStrike">
                          <a:solidFill>
                            <a:srgbClr val="ffffff"/>
                          </a:solidFill>
                          <a:latin typeface="Arial"/>
                        </a:rPr>
                        <a:t>AAA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Use correct commands to configure access control using the local database and AAA server.</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262440">
                <a:tc>
                  <a:txBody>
                    <a:bodyPr anchor="ctr">
                      <a:noAutofit/>
                    </a:bodyPr>
                    <a:p>
                      <a:pPr>
                        <a:lnSpc>
                          <a:spcPct val="100000"/>
                        </a:lnSpc>
                        <a:buNone/>
                      </a:pPr>
                      <a:r>
                        <a:rPr b="0" lang="en-US" sz="1200" spc="-1" strike="noStrike">
                          <a:solidFill>
                            <a:srgbClr val="ffffff"/>
                          </a:solidFill>
                          <a:latin typeface="Arial"/>
                        </a:rPr>
                        <a:t>Service Policies on an ASA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Configure service policies on an ASA</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2440">
                <a:tc>
                  <a:txBody>
                    <a:bodyPr anchor="ctr">
                      <a:noAutofit/>
                    </a:bodyPr>
                    <a:p>
                      <a:pPr>
                        <a:lnSpc>
                          <a:spcPct val="100000"/>
                        </a:lnSpc>
                        <a:buNone/>
                      </a:pPr>
                      <a:r>
                        <a:rPr b="0" lang="en-US" sz="1200" spc="-1" strike="noStrike">
                          <a:solidFill>
                            <a:srgbClr val="ffffff"/>
                          </a:solidFill>
                          <a:latin typeface="Arial"/>
                        </a:rPr>
                        <a:t>Introduction to ASDM (Optional)</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Note: This is an optional topic that is not assessed.</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bl>
          </a:graphicData>
        </a:graphic>
      </p:graphicFrame>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49" name="PlaceHolder 2"/>
          <p:cNvSpPr>
            <a:spLocks noGrp="1"/>
          </p:cNvSpPr>
          <p:nvPr>
            <p:ph/>
          </p:nvPr>
        </p:nvSpPr>
        <p:spPr>
          <a:xfrm>
            <a:off x="0" y="24264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Network Objects (Cont.)</a:t>
            </a:r>
            <a:endParaRPr b="0" lang="en-AU" sz="2200" spc="-1" strike="noStrike">
              <a:latin typeface="Arial"/>
            </a:endParaRPr>
          </a:p>
        </p:txBody>
      </p:sp>
      <p:sp>
        <p:nvSpPr>
          <p:cNvPr id="350" name="TextBox 10"/>
          <p:cNvSpPr/>
          <p:nvPr/>
        </p:nvSpPr>
        <p:spPr>
          <a:xfrm>
            <a:off x="279720" y="753480"/>
            <a:ext cx="866628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DejaVu Sans"/>
              </a:rPr>
              <a:t>The example displays a sample network object configuration. Notice that the configuration of </a:t>
            </a:r>
            <a:r>
              <a:rPr b="1" lang="en-US" sz="1800" spc="-1" strike="noStrike">
                <a:solidFill>
                  <a:srgbClr val="000000"/>
                </a:solidFill>
                <a:latin typeface="Arial"/>
                <a:ea typeface="DejaVu Sans"/>
              </a:rPr>
              <a:t>range</a:t>
            </a:r>
            <a:r>
              <a:rPr b="0" lang="en-US" sz="1800" spc="-1" strike="noStrike">
                <a:solidFill>
                  <a:srgbClr val="000000"/>
                </a:solidFill>
                <a:latin typeface="Arial"/>
                <a:ea typeface="DejaVu Sans"/>
              </a:rPr>
              <a:t> overwrites the previous configuration of </a:t>
            </a:r>
            <a:r>
              <a:rPr b="1" lang="en-US" sz="1800" spc="-1" strike="noStrike">
                <a:solidFill>
                  <a:srgbClr val="000000"/>
                </a:solidFill>
                <a:latin typeface="Arial"/>
                <a:ea typeface="DejaVu Sans"/>
              </a:rPr>
              <a:t>host</a:t>
            </a:r>
            <a:r>
              <a:rPr b="0" lang="en-US" sz="1800" spc="-1" strike="noStrike">
                <a:solidFill>
                  <a:srgbClr val="000000"/>
                </a:solidFill>
                <a:latin typeface="Arial"/>
                <a:ea typeface="DejaVu Sans"/>
              </a:rPr>
              <a:t>.</a:t>
            </a:r>
            <a:endParaRPr b="0" lang="en-AU" sz="1800" spc="-1" strike="noStrike">
              <a:latin typeface="Arial"/>
            </a:endParaRPr>
          </a:p>
        </p:txBody>
      </p:sp>
      <p:pic>
        <p:nvPicPr>
          <p:cNvPr id="351" name="Picture 4" descr=""/>
          <p:cNvPicPr/>
          <p:nvPr/>
        </p:nvPicPr>
        <p:blipFill>
          <a:blip r:embed="rId1"/>
          <a:stretch/>
        </p:blipFill>
        <p:spPr>
          <a:xfrm>
            <a:off x="1844640" y="1744560"/>
            <a:ext cx="5536800" cy="2539440"/>
          </a:xfrm>
          <a:prstGeom prst="rect">
            <a:avLst/>
          </a:prstGeom>
          <a:ln w="0">
            <a:noFill/>
          </a:ln>
        </p:spPr>
      </p:pic>
      <p:sp>
        <p:nvSpPr>
          <p:cNvPr id="352" name="PlaceHolder 3"/>
          <p:cNvSpPr>
            <a:spLocks noGrp="1"/>
          </p:cNvSpPr>
          <p:nvPr>
            <p:ph type="sldNum" idx="3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E7357BF-9C0B-40B2-A31D-56B8CBB5D13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5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Service Objects</a:t>
            </a:r>
            <a:endParaRPr b="0" lang="en-AU" sz="2200" spc="-1" strike="noStrike">
              <a:latin typeface="Arial"/>
            </a:endParaRPr>
          </a:p>
        </p:txBody>
      </p:sp>
      <p:sp>
        <p:nvSpPr>
          <p:cNvPr id="355" name="TextBox 6"/>
          <p:cNvSpPr/>
          <p:nvPr/>
        </p:nvSpPr>
        <p:spPr>
          <a:xfrm>
            <a:off x="220680" y="857520"/>
            <a:ext cx="8662320" cy="1793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table provides an overview of common service options available. Optional keywords are used to identify source port or destination port, or both. Operators such as </a:t>
            </a:r>
            <a:r>
              <a:rPr b="1" lang="en-US" sz="1600" spc="-1" strike="noStrike">
                <a:solidFill>
                  <a:srgbClr val="000000"/>
                </a:solidFill>
                <a:latin typeface="Arial"/>
                <a:ea typeface="DejaVu Sans"/>
              </a:rPr>
              <a:t>eq</a:t>
            </a:r>
            <a:r>
              <a:rPr b="0" lang="en-US" sz="1600" spc="-1" strike="noStrike">
                <a:solidFill>
                  <a:srgbClr val="000000"/>
                </a:solidFill>
                <a:latin typeface="Arial"/>
                <a:ea typeface="DejaVu Sans"/>
              </a:rPr>
              <a:t> (equal), </a:t>
            </a:r>
            <a:r>
              <a:rPr b="1" lang="en-US" sz="1600" spc="-1" strike="noStrike">
                <a:solidFill>
                  <a:srgbClr val="000000"/>
                </a:solidFill>
                <a:latin typeface="Arial"/>
                <a:ea typeface="DejaVu Sans"/>
              </a:rPr>
              <a:t>neq </a:t>
            </a:r>
            <a:r>
              <a:rPr b="0" lang="en-US" sz="1600" spc="-1" strike="noStrike">
                <a:solidFill>
                  <a:srgbClr val="000000"/>
                </a:solidFill>
                <a:latin typeface="Arial"/>
                <a:ea typeface="DejaVu Sans"/>
              </a:rPr>
              <a:t>(not equal), </a:t>
            </a:r>
            <a:r>
              <a:rPr b="1" lang="en-US" sz="1600" spc="-1" strike="noStrike">
                <a:solidFill>
                  <a:srgbClr val="000000"/>
                </a:solidFill>
                <a:latin typeface="Arial"/>
                <a:ea typeface="DejaVu Sans"/>
              </a:rPr>
              <a:t>lt</a:t>
            </a:r>
            <a:r>
              <a:rPr b="0" lang="en-US" sz="1600" spc="-1" strike="noStrike">
                <a:solidFill>
                  <a:srgbClr val="000000"/>
                </a:solidFill>
                <a:latin typeface="Arial"/>
                <a:ea typeface="DejaVu Sans"/>
              </a:rPr>
              <a:t> (less than), </a:t>
            </a:r>
            <a:r>
              <a:rPr b="1" lang="en-US" sz="1600" spc="-1" strike="noStrike">
                <a:solidFill>
                  <a:srgbClr val="000000"/>
                </a:solidFill>
                <a:latin typeface="Arial"/>
                <a:ea typeface="DejaVu Sans"/>
              </a:rPr>
              <a:t>gt </a:t>
            </a:r>
            <a:r>
              <a:rPr b="0" lang="en-US" sz="1600" spc="-1" strike="noStrike">
                <a:solidFill>
                  <a:srgbClr val="000000"/>
                </a:solidFill>
                <a:latin typeface="Arial"/>
                <a:ea typeface="DejaVu Sans"/>
              </a:rPr>
              <a:t>(greater than), and </a:t>
            </a:r>
            <a:r>
              <a:rPr b="1" lang="en-US" sz="1600" spc="-1" strike="noStrike">
                <a:solidFill>
                  <a:srgbClr val="000000"/>
                </a:solidFill>
                <a:latin typeface="Arial"/>
                <a:ea typeface="DejaVu Sans"/>
              </a:rPr>
              <a:t>range</a:t>
            </a:r>
            <a:r>
              <a:rPr b="0" lang="en-US" sz="1600" spc="-1" strike="noStrike">
                <a:solidFill>
                  <a:srgbClr val="000000"/>
                </a:solidFill>
                <a:latin typeface="Arial"/>
                <a:ea typeface="DejaVu Sans"/>
              </a:rPr>
              <a:t>, support configuring a port for a given protocol. If no operator is specified, the default operator is </a:t>
            </a:r>
            <a:r>
              <a:rPr b="1" lang="en-US" sz="1600" spc="-1" strike="noStrike">
                <a:solidFill>
                  <a:srgbClr val="000000"/>
                </a:solidFill>
                <a:latin typeface="Arial"/>
                <a:ea typeface="DejaVu Sans"/>
              </a:rPr>
              <a:t>eq</a:t>
            </a:r>
            <a:r>
              <a:rPr b="0" lang="en-US" sz="1600" spc="-1" strike="noStrike">
                <a:solidFill>
                  <a:srgbClr val="000000"/>
                </a:solidFill>
                <a:latin typeface="Arial"/>
                <a:ea typeface="DejaVu Sans"/>
              </a:rPr>
              <a:t>.</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Use the </a:t>
            </a:r>
            <a:r>
              <a:rPr b="1" lang="en-US" sz="1600" spc="-1" strike="noStrike">
                <a:solidFill>
                  <a:srgbClr val="000000"/>
                </a:solidFill>
                <a:latin typeface="Arial"/>
                <a:ea typeface="DejaVu Sans"/>
              </a:rPr>
              <a:t>no </a:t>
            </a:r>
            <a:r>
              <a:rPr b="0" lang="en-US" sz="1600" spc="-1" strike="noStrike">
                <a:solidFill>
                  <a:srgbClr val="000000"/>
                </a:solidFill>
                <a:latin typeface="Arial"/>
                <a:ea typeface="DejaVu Sans"/>
              </a:rPr>
              <a:t>form of the command to remove a service object. To erase all service objects, use the </a:t>
            </a:r>
            <a:r>
              <a:rPr b="1" lang="en-US" sz="1600" spc="-1" strike="noStrike">
                <a:solidFill>
                  <a:srgbClr val="000000"/>
                </a:solidFill>
                <a:latin typeface="Arial"/>
                <a:ea typeface="DejaVu Sans"/>
              </a:rPr>
              <a:t>clear config object service</a:t>
            </a:r>
            <a:r>
              <a:rPr b="0" lang="en-US" sz="1600" spc="-1" strike="noStrike">
                <a:solidFill>
                  <a:srgbClr val="000000"/>
                </a:solidFill>
                <a:latin typeface="Arial"/>
                <a:ea typeface="DejaVu Sans"/>
              </a:rPr>
              <a:t> command.</a:t>
            </a:r>
            <a:endParaRPr b="0" lang="en-AU" sz="1600" spc="-1" strike="noStrike">
              <a:latin typeface="Arial"/>
            </a:endParaRPr>
          </a:p>
        </p:txBody>
      </p:sp>
      <p:graphicFrame>
        <p:nvGraphicFramePr>
          <p:cNvPr id="356" name="Table 30"/>
          <p:cNvGraphicFramePr/>
          <p:nvPr/>
        </p:nvGraphicFramePr>
        <p:xfrm>
          <a:off x="852840" y="2814840"/>
          <a:ext cx="7633080" cy="0"/>
        </p:xfrm>
        <a:graphic>
          <a:graphicData uri="http://schemas.openxmlformats.org/drawingml/2006/table">
            <a:tbl>
              <a:tblPr/>
              <a:tblGrid>
                <a:gridCol w="3816720"/>
                <a:gridCol w="381672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ourier New"/>
                        </a:rPr>
                        <a:t>service</a:t>
                      </a:r>
                      <a:r>
                        <a:rPr b="0" lang="en-US" sz="1200" spc="-1" strike="noStrike">
                          <a:solidFill>
                            <a:srgbClr val="58585b"/>
                          </a:solidFill>
                          <a:latin typeface="Courier New"/>
                        </a:rPr>
                        <a:t> </a:t>
                      </a:r>
                      <a:r>
                        <a:rPr b="0" i="1" lang="en-US" sz="1200" spc="-1" strike="noStrike">
                          <a:solidFill>
                            <a:srgbClr val="58585b"/>
                          </a:solidFill>
                          <a:latin typeface="Courier New"/>
                        </a:rPr>
                        <a:t>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Specifies an IP protocol name or number.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service tcp </a:t>
                      </a:r>
                      <a:r>
                        <a:rPr b="0" lang="en-US" sz="1200" spc="-1" strike="noStrike">
                          <a:solidFill>
                            <a:srgbClr val="58585b"/>
                          </a:solidFill>
                          <a:latin typeface="Courier New"/>
                        </a:rPr>
                        <a:t>[</a:t>
                      </a:r>
                      <a:r>
                        <a:rPr b="1" lang="en-US" sz="1200" spc="-1" strike="noStrike">
                          <a:solidFill>
                            <a:srgbClr val="58585b"/>
                          </a:solidFill>
                          <a:latin typeface="Courier New"/>
                        </a:rPr>
                        <a:t>source</a:t>
                      </a:r>
                      <a:r>
                        <a:rPr b="0" lang="en-US" sz="1200" spc="-1" strike="noStrike">
                          <a:solidFill>
                            <a:srgbClr val="58585b"/>
                          </a:solidFill>
                          <a:latin typeface="Courier New"/>
                        </a:rPr>
                        <a:t> </a:t>
                      </a:r>
                      <a:r>
                        <a:rPr b="0" i="1" lang="en-US" sz="1200" spc="-1" strike="noStrike">
                          <a:solidFill>
                            <a:srgbClr val="58585b"/>
                          </a:solidFill>
                          <a:latin typeface="Courier New"/>
                        </a:rPr>
                        <a:t>operator port</a:t>
                      </a:r>
                      <a:r>
                        <a:rPr b="0" lang="en-US" sz="1200" spc="-1" strike="noStrike">
                          <a:solidFill>
                            <a:srgbClr val="58585b"/>
                          </a:solidFill>
                          <a:latin typeface="Courier New"/>
                        </a:rPr>
                        <a:t>] [</a:t>
                      </a:r>
                      <a:r>
                        <a:rPr b="1" lang="en-US" sz="1200" spc="-1" strike="noStrike">
                          <a:solidFill>
                            <a:srgbClr val="58585b"/>
                          </a:solidFill>
                          <a:latin typeface="Courier New"/>
                        </a:rPr>
                        <a:t>destination</a:t>
                      </a:r>
                      <a:r>
                        <a:rPr b="0" lang="en-US" sz="1200" spc="-1" strike="noStrike">
                          <a:solidFill>
                            <a:srgbClr val="58585b"/>
                          </a:solidFill>
                          <a:latin typeface="Courier New"/>
                        </a:rPr>
                        <a:t> </a:t>
                      </a:r>
                      <a:r>
                        <a:rPr b="0" i="1" lang="en-US" sz="1200" spc="-1" strike="noStrike">
                          <a:solidFill>
                            <a:srgbClr val="58585b"/>
                          </a:solidFill>
                          <a:latin typeface="Courier New"/>
                        </a:rPr>
                        <a:t>operator port</a:t>
                      </a:r>
                      <a:r>
                        <a:rPr b="0" lang="en-US" sz="1200" spc="-1" strike="noStrike">
                          <a:solidFill>
                            <a:srgbClr val="58585b"/>
                          </a:solidFill>
                          <a:latin typeface="Courier New"/>
                        </a:rPr>
                        <a: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Specifies that the service object is for the TCP 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service udp </a:t>
                      </a:r>
                      <a:r>
                        <a:rPr b="0" lang="en-US" sz="1200" spc="-1" strike="noStrike">
                          <a:solidFill>
                            <a:srgbClr val="58585b"/>
                          </a:solidFill>
                          <a:latin typeface="Courier New"/>
                        </a:rPr>
                        <a:t>[</a:t>
                      </a:r>
                      <a:r>
                        <a:rPr b="1" lang="en-US" sz="1200" spc="-1" strike="noStrike">
                          <a:solidFill>
                            <a:srgbClr val="58585b"/>
                          </a:solidFill>
                          <a:latin typeface="Courier New"/>
                        </a:rPr>
                        <a:t>source</a:t>
                      </a:r>
                      <a:r>
                        <a:rPr b="0" lang="en-US" sz="1200" spc="-1" strike="noStrike">
                          <a:solidFill>
                            <a:srgbClr val="58585b"/>
                          </a:solidFill>
                          <a:latin typeface="Courier New"/>
                        </a:rPr>
                        <a:t> </a:t>
                      </a:r>
                      <a:r>
                        <a:rPr b="0" i="1" lang="en-US" sz="1200" spc="-1" strike="noStrike">
                          <a:solidFill>
                            <a:srgbClr val="58585b"/>
                          </a:solidFill>
                          <a:latin typeface="Courier New"/>
                        </a:rPr>
                        <a:t>operator port</a:t>
                      </a:r>
                      <a:r>
                        <a:rPr b="0" lang="en-US" sz="1200" spc="-1" strike="noStrike">
                          <a:solidFill>
                            <a:srgbClr val="58585b"/>
                          </a:solidFill>
                          <a:latin typeface="Courier New"/>
                        </a:rPr>
                        <a:t>] [</a:t>
                      </a:r>
                      <a:r>
                        <a:rPr b="1" lang="en-US" sz="1200" spc="-1" strike="noStrike">
                          <a:solidFill>
                            <a:srgbClr val="58585b"/>
                          </a:solidFill>
                          <a:latin typeface="Courier New"/>
                        </a:rPr>
                        <a:t>destination</a:t>
                      </a:r>
                      <a:r>
                        <a:rPr b="0" lang="en-US" sz="1200" spc="-1" strike="noStrike">
                          <a:solidFill>
                            <a:srgbClr val="58585b"/>
                          </a:solidFill>
                          <a:latin typeface="Courier New"/>
                        </a:rPr>
                        <a:t> </a:t>
                      </a:r>
                      <a:r>
                        <a:rPr b="0" i="1" lang="en-US" sz="1200" spc="-1" strike="noStrike">
                          <a:solidFill>
                            <a:srgbClr val="58585b"/>
                          </a:solidFill>
                          <a:latin typeface="Courier New"/>
                        </a:rPr>
                        <a:t>operator port</a:t>
                      </a:r>
                      <a:r>
                        <a:rPr b="0" lang="en-US" sz="1200" spc="-1" strike="noStrike">
                          <a:solidFill>
                            <a:srgbClr val="58585b"/>
                          </a:solidFill>
                          <a:latin typeface="Courier New"/>
                        </a:rPr>
                        <a: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Specifies that the service object is for the UDP 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service icmp </a:t>
                      </a:r>
                      <a:r>
                        <a:rPr b="0" i="1" lang="en-US" sz="1200" spc="-1" strike="noStrike">
                          <a:solidFill>
                            <a:srgbClr val="58585b"/>
                          </a:solidFill>
                          <a:latin typeface="Courier New"/>
                        </a:rPr>
                        <a:t>[icmp-type [icmp_code]]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Specifies that the service object is for the ICMP 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service icmp6 </a:t>
                      </a:r>
                      <a:r>
                        <a:rPr b="0" i="1" lang="en-US" sz="1200" spc="-1" strike="noStrike">
                          <a:solidFill>
                            <a:srgbClr val="58585b"/>
                          </a:solidFill>
                          <a:latin typeface="Courier New"/>
                        </a:rPr>
                        <a:t>[icmp-type [icmp_code]]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Specifies that the service object is for the ICMPv6 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57" name="PlaceHolder 3"/>
          <p:cNvSpPr>
            <a:spLocks noGrp="1"/>
          </p:cNvSpPr>
          <p:nvPr>
            <p:ph type="sldNum" idx="3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9495BCA-4B51-4D61-9C18-09075A676B8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5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Service Objects (Cont.)</a:t>
            </a:r>
            <a:endParaRPr b="0" lang="en-AU" sz="2200" spc="-1" strike="noStrike">
              <a:latin typeface="Arial"/>
            </a:endParaRPr>
          </a:p>
        </p:txBody>
      </p:sp>
      <p:sp>
        <p:nvSpPr>
          <p:cNvPr id="360" name="TextBox 6"/>
          <p:cNvSpPr/>
          <p:nvPr/>
        </p:nvSpPr>
        <p:spPr>
          <a:xfrm>
            <a:off x="220680" y="857520"/>
            <a:ext cx="866232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A service object name can only be associated with one protocol and port (or ports), as shown in the </a:t>
            </a:r>
            <a:r>
              <a:rPr b="1" lang="en-US" sz="1600" spc="-1" strike="noStrike">
                <a:solidFill>
                  <a:srgbClr val="000000"/>
                </a:solidFill>
                <a:latin typeface="Arial"/>
                <a:ea typeface="DejaVu Sans"/>
              </a:rPr>
              <a:t>show run object service </a:t>
            </a:r>
            <a:r>
              <a:rPr b="0" lang="en-US" sz="1600" spc="-1" strike="noStrike">
                <a:solidFill>
                  <a:srgbClr val="000000"/>
                </a:solidFill>
                <a:latin typeface="Arial"/>
                <a:ea typeface="DejaVu Sans"/>
              </a:rPr>
              <a:t>output in this example.</a:t>
            </a:r>
            <a:endParaRPr b="0" lang="en-AU" sz="1600" spc="-1" strike="noStrike">
              <a:latin typeface="Arial"/>
            </a:endParaRPr>
          </a:p>
        </p:txBody>
      </p:sp>
      <p:pic>
        <p:nvPicPr>
          <p:cNvPr id="361" name="Picture 4" descr=""/>
          <p:cNvPicPr/>
          <p:nvPr/>
        </p:nvPicPr>
        <p:blipFill>
          <a:blip r:embed="rId1"/>
          <a:stretch/>
        </p:blipFill>
        <p:spPr>
          <a:xfrm>
            <a:off x="1857240" y="1774800"/>
            <a:ext cx="5428800" cy="1593360"/>
          </a:xfrm>
          <a:prstGeom prst="rect">
            <a:avLst/>
          </a:prstGeom>
          <a:ln w="0">
            <a:noFill/>
          </a:ln>
        </p:spPr>
      </p:pic>
      <p:sp>
        <p:nvSpPr>
          <p:cNvPr id="362" name="PlaceHolder 3"/>
          <p:cNvSpPr>
            <a:spLocks noGrp="1"/>
          </p:cNvSpPr>
          <p:nvPr>
            <p:ph type="sldNum" idx="3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1D006E5-5235-4DB9-BECA-A1C54690833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6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Object Groups</a:t>
            </a:r>
            <a:endParaRPr b="0" lang="en-AU" sz="2200" spc="-1" strike="noStrike">
              <a:latin typeface="Arial"/>
            </a:endParaRPr>
          </a:p>
        </p:txBody>
      </p:sp>
      <p:sp>
        <p:nvSpPr>
          <p:cNvPr id="365" name="Object4"/>
          <p:cNvSpPr/>
          <p:nvPr/>
        </p:nvSpPr>
        <p:spPr>
          <a:xfrm>
            <a:off x="0" y="914400"/>
            <a:ext cx="9143280" cy="19461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Objects can be grouped together to create an object group. By grouping like objects together, an object group can be used in an access control entry (ACE) instead of having to enter an ACE for each object separately.</a:t>
            </a:r>
            <a:endParaRPr b="0" lang="en-AU" sz="1800" spc="-1" strike="noStrike">
              <a:latin typeface="Arial"/>
            </a:endParaRPr>
          </a:p>
          <a:p>
            <a:pPr>
              <a:lnSpc>
                <a:spcPts val="2001"/>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The following guidelines and limitations apply to object groups:</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Objects and object groups share the same name space.</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Object groups must have unique names.</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An object group cannot be removed or emptied if it is used in a command.</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The ASA does not support IPv6 nested object groups.</a:t>
            </a:r>
            <a:endParaRPr b="0" lang="en-AU" sz="1800" spc="-1" strike="noStrike">
              <a:latin typeface="Arial"/>
            </a:endParaRPr>
          </a:p>
          <a:p>
            <a:pPr>
              <a:lnSpc>
                <a:spcPts val="2001"/>
              </a:lnSpc>
              <a:buNone/>
            </a:pPr>
            <a:endParaRPr b="0" lang="en-AU" sz="1400" spc="-1" strike="noStrike">
              <a:latin typeface="Arial"/>
            </a:endParaRPr>
          </a:p>
        </p:txBody>
      </p:sp>
      <p:sp>
        <p:nvSpPr>
          <p:cNvPr id="366" name="PlaceHolder 3"/>
          <p:cNvSpPr>
            <a:spLocks noGrp="1"/>
          </p:cNvSpPr>
          <p:nvPr>
            <p:ph type="sldNum" idx="3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0F8C095-6939-4A6F-B809-2CA687CD5CE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6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Object Groups (Cont.)</a:t>
            </a:r>
            <a:endParaRPr b="0" lang="en-AU" sz="2200" spc="-1" strike="noStrike">
              <a:latin typeface="Arial"/>
            </a:endParaRPr>
          </a:p>
        </p:txBody>
      </p:sp>
      <p:sp>
        <p:nvSpPr>
          <p:cNvPr id="369" name="TextBox 6"/>
          <p:cNvSpPr/>
          <p:nvPr/>
        </p:nvSpPr>
        <p:spPr>
          <a:xfrm>
            <a:off x="-55080" y="731520"/>
            <a:ext cx="9143280" cy="4197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500" spc="-1" strike="noStrike">
                <a:solidFill>
                  <a:srgbClr val="000000"/>
                </a:solidFill>
                <a:latin typeface="Arial"/>
                <a:ea typeface="DejaVu Sans"/>
              </a:rPr>
              <a:t>There are five types of object groups.</a:t>
            </a:r>
            <a:endParaRPr b="0" lang="en-AU" sz="1500" spc="-1" strike="noStrike">
              <a:latin typeface="Arial"/>
            </a:endParaRPr>
          </a:p>
          <a:p>
            <a:pPr marL="457200">
              <a:lnSpc>
                <a:spcPct val="100000"/>
              </a:lnSpc>
              <a:buNone/>
            </a:pP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Network</a:t>
            </a:r>
            <a:r>
              <a:rPr b="0" lang="en-US" sz="1500" spc="-1" strike="noStrike">
                <a:solidFill>
                  <a:srgbClr val="000000"/>
                </a:solidFill>
                <a:latin typeface="Arial"/>
                <a:ea typeface="DejaVu Sans"/>
              </a:rPr>
              <a:t> - A network-based object group specifies a list of IP host, subnet, or network addresses.</a:t>
            </a:r>
            <a:endParaRPr b="0" lang="en-AU" sz="1500" spc="-1" strike="noStrike">
              <a:latin typeface="Arial"/>
            </a:endParaRPr>
          </a:p>
          <a:p>
            <a:pPr>
              <a:lnSpc>
                <a:spcPct val="100000"/>
              </a:lnSpc>
              <a:buNone/>
            </a:pP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User</a:t>
            </a:r>
            <a:r>
              <a:rPr b="0" lang="en-US" sz="1500" spc="-1" strike="noStrike">
                <a:solidFill>
                  <a:srgbClr val="000000"/>
                </a:solidFill>
                <a:latin typeface="Arial"/>
                <a:ea typeface="DejaVu Sans"/>
              </a:rPr>
              <a:t> - Locally created, as well as imported Active Directory user groups can be defined for use in features that support the identity firewall.</a:t>
            </a:r>
            <a:endParaRPr b="0" lang="en-AU" sz="1500" spc="-1" strike="noStrike">
              <a:latin typeface="Arial"/>
            </a:endParaRPr>
          </a:p>
          <a:p>
            <a:pPr>
              <a:lnSpc>
                <a:spcPct val="100000"/>
              </a:lnSpc>
              <a:buNone/>
            </a:pP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Service</a:t>
            </a:r>
            <a:r>
              <a:rPr b="0" lang="en-US" sz="1500" spc="-1" strike="noStrike">
                <a:solidFill>
                  <a:srgbClr val="000000"/>
                </a:solidFill>
                <a:latin typeface="Arial"/>
                <a:ea typeface="DejaVu Sans"/>
              </a:rPr>
              <a:t> - A service-based object group is used to group TCP, UDP, or TCP and UDP ports into an object. The ASA enables the creation of a service object group that can contain a mix of TCP services, UDP services, ICMP-type services, and any protocol, such as ESP, GRE, and TCP.</a:t>
            </a:r>
            <a:endParaRPr b="0" lang="en-AU" sz="1500" spc="-1" strike="noStrike">
              <a:latin typeface="Arial"/>
            </a:endParaRPr>
          </a:p>
          <a:p>
            <a:pPr>
              <a:lnSpc>
                <a:spcPct val="100000"/>
              </a:lnSpc>
              <a:buNone/>
            </a:pP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ICMP-Type</a:t>
            </a:r>
            <a:r>
              <a:rPr b="0" lang="en-US" sz="1500" spc="-1" strike="noStrike">
                <a:solidFill>
                  <a:srgbClr val="000000"/>
                </a:solidFill>
                <a:latin typeface="Arial"/>
                <a:ea typeface="DejaVu Sans"/>
              </a:rPr>
              <a:t> - The ICMP protocol uses unique types to send control messages (RFC 792). The ICMP-type object group can group the necessary types required to meet an organization’s security needs, such as to create an object group called ECHO to group echo and echo-reply.</a:t>
            </a:r>
            <a:endParaRPr b="0" lang="en-AU" sz="1500" spc="-1" strike="noStrike">
              <a:latin typeface="Arial"/>
            </a:endParaRPr>
          </a:p>
          <a:p>
            <a:pPr>
              <a:lnSpc>
                <a:spcPct val="100000"/>
              </a:lnSpc>
              <a:buNone/>
            </a:pP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Security</a:t>
            </a:r>
            <a:r>
              <a:rPr b="0" lang="en-US" sz="1500" spc="-1" strike="noStrike">
                <a:solidFill>
                  <a:srgbClr val="000000"/>
                </a:solidFill>
                <a:latin typeface="Arial"/>
                <a:ea typeface="DejaVu Sans"/>
              </a:rPr>
              <a:t> - A security group object group can be used in features that support Cisco TrustSec by including the group in an extended ACL, which in turn can be used in an access rule.</a:t>
            </a:r>
            <a:endParaRPr b="0" lang="en-AU" sz="1500" spc="-1" strike="noStrike">
              <a:latin typeface="Arial"/>
            </a:endParaRPr>
          </a:p>
        </p:txBody>
      </p:sp>
      <p:sp>
        <p:nvSpPr>
          <p:cNvPr id="370" name="PlaceHolder 3"/>
          <p:cNvSpPr>
            <a:spLocks noGrp="1"/>
          </p:cNvSpPr>
          <p:nvPr>
            <p:ph type="sldNum" idx="3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B0436D9-EB28-4C25-B8D5-C90777703CA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Object Groups</a:t>
            </a:r>
            <a:endParaRPr b="0" lang="en-AU" sz="1600" spc="-1" strike="noStrike">
              <a:latin typeface="Arial"/>
            </a:endParaRPr>
          </a:p>
        </p:txBody>
      </p:sp>
      <p:sp>
        <p:nvSpPr>
          <p:cNvPr id="37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Common Object Groups</a:t>
            </a:r>
            <a:endParaRPr b="0" lang="en-AU" sz="2200" spc="-1" strike="noStrike">
              <a:latin typeface="Arial"/>
            </a:endParaRPr>
          </a:p>
        </p:txBody>
      </p:sp>
      <p:sp>
        <p:nvSpPr>
          <p:cNvPr id="373" name="Object4"/>
          <p:cNvSpPr/>
          <p:nvPr/>
        </p:nvSpPr>
        <p:spPr>
          <a:xfrm>
            <a:off x="0" y="914400"/>
            <a:ext cx="418104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To configure a network object group, use the </a:t>
            </a:r>
            <a:r>
              <a:rPr b="1" lang="en-US" sz="1500" spc="-1" strike="noStrike">
                <a:solidFill>
                  <a:srgbClr val="000000"/>
                </a:solidFill>
                <a:latin typeface="Arial"/>
                <a:ea typeface="DejaVu Sans"/>
              </a:rPr>
              <a:t>object-group network</a:t>
            </a:r>
            <a:r>
              <a:rPr b="0" lang="en-US" sz="1500" spc="-1" strike="noStrike">
                <a:solidFill>
                  <a:srgbClr val="000000"/>
                </a:solidFill>
                <a:latin typeface="Arial"/>
                <a:ea typeface="DejaVu Sans"/>
              </a:rPr>
              <a:t> </a:t>
            </a:r>
            <a:r>
              <a:rPr b="0" i="1" lang="en-US" sz="1500" spc="-1" strike="noStrike">
                <a:solidFill>
                  <a:srgbClr val="000000"/>
                </a:solidFill>
                <a:latin typeface="Arial"/>
                <a:ea typeface="DejaVu Sans"/>
              </a:rPr>
              <a:t>grp-name</a:t>
            </a:r>
            <a:r>
              <a:rPr b="0" lang="en-US" sz="1500" spc="-1" strike="noStrike">
                <a:solidFill>
                  <a:srgbClr val="000000"/>
                </a:solidFill>
                <a:latin typeface="Arial"/>
                <a:ea typeface="DejaVu Sans"/>
              </a:rPr>
              <a:t> global configuration mode command. After entering the command, add network objects to the network group using the </a:t>
            </a:r>
            <a:r>
              <a:rPr b="1" lang="en-US" sz="1500" spc="-1" strike="noStrike">
                <a:solidFill>
                  <a:srgbClr val="000000"/>
                </a:solidFill>
                <a:latin typeface="Arial"/>
                <a:ea typeface="DejaVu Sans"/>
              </a:rPr>
              <a:t>network-object</a:t>
            </a:r>
            <a:r>
              <a:rPr b="0" lang="en-US" sz="1500" spc="-1" strike="noStrike">
                <a:solidFill>
                  <a:srgbClr val="000000"/>
                </a:solidFill>
                <a:latin typeface="Arial"/>
                <a:ea typeface="DejaVu Sans"/>
              </a:rPr>
              <a:t> and </a:t>
            </a:r>
            <a:r>
              <a:rPr b="1" lang="en-US" sz="1500" spc="-1" strike="noStrike">
                <a:solidFill>
                  <a:srgbClr val="000000"/>
                </a:solidFill>
                <a:latin typeface="Arial"/>
                <a:ea typeface="DejaVu Sans"/>
              </a:rPr>
              <a:t>group-object</a:t>
            </a:r>
            <a:r>
              <a:rPr b="0" lang="en-US" sz="1500" spc="-1" strike="noStrike">
                <a:solidFill>
                  <a:srgbClr val="000000"/>
                </a:solidFill>
                <a:latin typeface="Arial"/>
                <a:ea typeface="DejaVu Sans"/>
              </a:rPr>
              <a:t> commands.</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To configure an ICMP object group, use the </a:t>
            </a:r>
            <a:r>
              <a:rPr b="1" lang="en-US" sz="1500" spc="-1" strike="noStrike">
                <a:solidFill>
                  <a:srgbClr val="000000"/>
                </a:solidFill>
                <a:latin typeface="Arial"/>
                <a:ea typeface="DejaVu Sans"/>
              </a:rPr>
              <a:t>object-group icmp-type</a:t>
            </a:r>
            <a:r>
              <a:rPr b="0" lang="en-US" sz="1500" spc="-1" strike="noStrike">
                <a:solidFill>
                  <a:srgbClr val="000000"/>
                </a:solidFill>
                <a:latin typeface="Arial"/>
                <a:ea typeface="DejaVu Sans"/>
              </a:rPr>
              <a:t> </a:t>
            </a:r>
            <a:r>
              <a:rPr b="0" i="1" lang="en-US" sz="1500" spc="-1" strike="noStrike">
                <a:solidFill>
                  <a:srgbClr val="000000"/>
                </a:solidFill>
                <a:latin typeface="Arial"/>
                <a:ea typeface="DejaVu Sans"/>
              </a:rPr>
              <a:t>grp-name</a:t>
            </a:r>
            <a:r>
              <a:rPr b="0" lang="en-US" sz="1500" spc="-1" strike="noStrike">
                <a:solidFill>
                  <a:srgbClr val="000000"/>
                </a:solidFill>
                <a:latin typeface="Arial"/>
                <a:ea typeface="DejaVu Sans"/>
              </a:rPr>
              <a:t> global configuration mode command. After entering the command, add ICMP objects to the ICMP object group using the </a:t>
            </a:r>
            <a:r>
              <a:rPr b="1" lang="en-US" sz="1500" spc="-1" strike="noStrike">
                <a:solidFill>
                  <a:srgbClr val="000000"/>
                </a:solidFill>
                <a:latin typeface="Arial"/>
                <a:ea typeface="DejaVu Sans"/>
              </a:rPr>
              <a:t>icmp-object</a:t>
            </a:r>
            <a:r>
              <a:rPr b="0" lang="en-US" sz="1500" spc="-1" strike="noStrike">
                <a:solidFill>
                  <a:srgbClr val="000000"/>
                </a:solidFill>
                <a:latin typeface="Arial"/>
                <a:ea typeface="DejaVu Sans"/>
              </a:rPr>
              <a:t> and </a:t>
            </a:r>
            <a:r>
              <a:rPr b="1" lang="en-US" sz="1500" spc="-1" strike="noStrike">
                <a:solidFill>
                  <a:srgbClr val="000000"/>
                </a:solidFill>
                <a:latin typeface="Arial"/>
                <a:ea typeface="DejaVu Sans"/>
              </a:rPr>
              <a:t>group-object</a:t>
            </a:r>
            <a:r>
              <a:rPr b="0" lang="en-US" sz="1500" spc="-1" strike="noStrike">
                <a:solidFill>
                  <a:srgbClr val="000000"/>
                </a:solidFill>
                <a:latin typeface="Arial"/>
                <a:ea typeface="DejaVu Sans"/>
              </a:rPr>
              <a:t> commands.</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The example displays a sample network object group configuration.</a:t>
            </a:r>
            <a:endParaRPr b="0" lang="en-AU" sz="1500" spc="-1" strike="noStrike">
              <a:latin typeface="Arial"/>
            </a:endParaRPr>
          </a:p>
        </p:txBody>
      </p:sp>
      <p:pic>
        <p:nvPicPr>
          <p:cNvPr id="374" name="Picture 3" descr=""/>
          <p:cNvPicPr/>
          <p:nvPr/>
        </p:nvPicPr>
        <p:blipFill>
          <a:blip r:embed="rId1"/>
          <a:stretch/>
        </p:blipFill>
        <p:spPr>
          <a:xfrm>
            <a:off x="4181760" y="1188720"/>
            <a:ext cx="4847040" cy="2324880"/>
          </a:xfrm>
          <a:prstGeom prst="rect">
            <a:avLst/>
          </a:prstGeom>
          <a:ln w="0">
            <a:noFill/>
          </a:ln>
        </p:spPr>
      </p:pic>
      <p:sp>
        <p:nvSpPr>
          <p:cNvPr id="375" name="PlaceHolder 3"/>
          <p:cNvSpPr>
            <a:spLocks noGrp="1"/>
          </p:cNvSpPr>
          <p:nvPr>
            <p:ph type="sldNum" idx="3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DFF43CF-8F9C-4A0E-856A-D3D6556A9D9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21.4 ASA ACLs</a:t>
            </a:r>
            <a:endParaRPr b="0" lang="en-AU" sz="4600" spc="-1" strike="noStrike">
              <a:latin typeface="Arial"/>
            </a:endParaRPr>
          </a:p>
        </p:txBody>
      </p:sp>
      <p:sp>
        <p:nvSpPr>
          <p:cNvPr id="377" name="PlaceHolder 2"/>
          <p:cNvSpPr>
            <a:spLocks noGrp="1"/>
          </p:cNvSpPr>
          <p:nvPr>
            <p:ph type="sldNum" idx="3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B319AA5-D05E-43D2-928B-A0CD2F0291F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37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ASA ACLs</a:t>
            </a:r>
            <a:endParaRPr b="0" lang="en-AU" sz="2200" spc="-1" strike="noStrike">
              <a:latin typeface="Arial"/>
            </a:endParaRPr>
          </a:p>
        </p:txBody>
      </p:sp>
      <p:sp>
        <p:nvSpPr>
          <p:cNvPr id="380" name="Object4"/>
          <p:cNvSpPr/>
          <p:nvPr/>
        </p:nvSpPr>
        <p:spPr>
          <a:xfrm>
            <a:off x="0" y="914400"/>
            <a:ext cx="880416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These are the similarities between ASA ACLs and IOS ACLs: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ACLs are made up of one or more ACEs. ACEs are applied to a protocol, a source and destination IP address, a network, or the source and destination ports.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ACLs are processed sequentially from top down.</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 criteria match will cause the ACL to be exited.</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There is an implicit deny any at the bottom.</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Remarks can be added per ACE or ACL.</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Only one access list can be applied per interface, per protocol, per direction.</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ACLs can be enabled/disabled based on time ranges.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These the differences between ASA ACLs and IOS ACLs: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The ASA uses a network mask (e.g., 255.255.255.0) and not a wildcard mask (e.g. 0.0.0.255).</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ACLs are always named instead of numbered.</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By default, interface security levels apply access control without an ACL configured.</a:t>
            </a:r>
            <a:endParaRPr b="0" lang="en-AU" sz="1600" spc="-1" strike="noStrike">
              <a:latin typeface="Arial"/>
            </a:endParaRPr>
          </a:p>
        </p:txBody>
      </p:sp>
      <p:sp>
        <p:nvSpPr>
          <p:cNvPr id="381" name="PlaceHolder 3"/>
          <p:cNvSpPr>
            <a:spLocks noGrp="1"/>
          </p:cNvSpPr>
          <p:nvPr>
            <p:ph type="sldNum" idx="4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612888C-C342-4DEB-89DB-7D816F2C6D2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38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 Filtering</a:t>
            </a:r>
            <a:endParaRPr b="0" lang="en-AU" sz="2200" spc="-1" strike="noStrike">
              <a:latin typeface="Arial"/>
            </a:endParaRPr>
          </a:p>
        </p:txBody>
      </p:sp>
      <p:sp>
        <p:nvSpPr>
          <p:cNvPr id="384" name="Object4"/>
          <p:cNvSpPr/>
          <p:nvPr/>
        </p:nvSpPr>
        <p:spPr>
          <a:xfrm>
            <a:off x="77040" y="914400"/>
            <a:ext cx="860904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ACLs on a security appliance can be used not only to filter packets that are passing through the appliance but also to filter packets destined for the appliance.</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Through-traffic filtering</a:t>
            </a:r>
            <a:r>
              <a:rPr b="0" lang="en-US" sz="1600" spc="-1" strike="noStrike">
                <a:solidFill>
                  <a:srgbClr val="000000"/>
                </a:solidFill>
                <a:latin typeface="Arial"/>
                <a:ea typeface="DejaVu Sans"/>
              </a:rPr>
              <a:t> - Traffic passing through the ASA from one interface to another interface. The configuration is completed in two steps: configure the ACL, then apply the ACL to an interface.</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To-the-box-traffic filtering</a:t>
            </a:r>
            <a:r>
              <a:rPr b="0" lang="en-US" sz="1600" spc="-1" strike="noStrike">
                <a:solidFill>
                  <a:srgbClr val="000000"/>
                </a:solidFill>
                <a:latin typeface="Arial"/>
                <a:ea typeface="DejaVu Sans"/>
              </a:rPr>
              <a:t> - management access rule that applies to traffic that terminates at the ASA.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ASA devices differ from their router counterparts because of interface security levels. By default, security levels apply access control without an ACL configured. </a:t>
            </a:r>
            <a:endParaRPr b="0" lang="en-AU" sz="1600" spc="-1" strike="noStrike">
              <a:latin typeface="Arial"/>
            </a:endParaRPr>
          </a:p>
        </p:txBody>
      </p:sp>
      <p:sp>
        <p:nvSpPr>
          <p:cNvPr id="385" name="PlaceHolder 3"/>
          <p:cNvSpPr>
            <a:spLocks noGrp="1"/>
          </p:cNvSpPr>
          <p:nvPr>
            <p:ph type="sldNum" idx="4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143317E-D2E8-45B5-993F-08E5B6A4E1C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38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 Filtering (Cont.)</a:t>
            </a:r>
            <a:endParaRPr b="0" lang="en-AU" sz="2200" spc="-1" strike="noStrike">
              <a:latin typeface="Arial"/>
            </a:endParaRPr>
          </a:p>
        </p:txBody>
      </p:sp>
      <p:sp>
        <p:nvSpPr>
          <p:cNvPr id="388" name="Object4"/>
          <p:cNvSpPr/>
          <p:nvPr/>
        </p:nvSpPr>
        <p:spPr>
          <a:xfrm>
            <a:off x="0" y="914400"/>
            <a:ext cx="8609040" cy="66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ASA devices differ from their router counterparts because of interface security levels. By default, security levels apply access control without an ACL configured. </a:t>
            </a:r>
            <a:endParaRPr b="0" lang="en-AU" sz="1600" spc="-1" strike="noStrike">
              <a:latin typeface="Arial"/>
            </a:endParaRPr>
          </a:p>
        </p:txBody>
      </p:sp>
      <p:pic>
        <p:nvPicPr>
          <p:cNvPr id="389" name="Picture 5" descr=""/>
          <p:cNvPicPr/>
          <p:nvPr/>
        </p:nvPicPr>
        <p:blipFill>
          <a:blip r:embed="rId1"/>
          <a:stretch/>
        </p:blipFill>
        <p:spPr>
          <a:xfrm>
            <a:off x="1782720" y="1770480"/>
            <a:ext cx="5043960" cy="2755080"/>
          </a:xfrm>
          <a:prstGeom prst="rect">
            <a:avLst/>
          </a:prstGeom>
          <a:ln w="0">
            <a:noFill/>
          </a:ln>
        </p:spPr>
      </p:pic>
      <p:sp>
        <p:nvSpPr>
          <p:cNvPr id="390" name="PlaceHolder 3"/>
          <p:cNvSpPr>
            <a:spLocks noGrp="1"/>
          </p:cNvSpPr>
          <p:nvPr>
            <p:ph type="sldNum" idx="4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24D2B81-70A3-4BB2-A6DF-5D4ECC3ACE1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21.1 Basic ASA Firewall Configuration</a:t>
            </a:r>
            <a:endParaRPr b="0" lang="en-AU" sz="4600" spc="-1" strike="noStrike">
              <a:latin typeface="Arial"/>
            </a:endParaRPr>
          </a:p>
        </p:txBody>
      </p:sp>
      <p:sp>
        <p:nvSpPr>
          <p:cNvPr id="231" name="PlaceHolder 2"/>
          <p:cNvSpPr>
            <a:spLocks noGrp="1"/>
          </p:cNvSpPr>
          <p:nvPr>
            <p:ph type="sldNum" idx="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856BFB6-A6FD-4357-BCA8-3FB296C7616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39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 Filtering (Cont.)</a:t>
            </a:r>
            <a:endParaRPr b="0" lang="en-AU" sz="2200" spc="-1" strike="noStrike">
              <a:latin typeface="Arial"/>
            </a:endParaRPr>
          </a:p>
        </p:txBody>
      </p:sp>
      <p:sp>
        <p:nvSpPr>
          <p:cNvPr id="393" name="Object4"/>
          <p:cNvSpPr/>
          <p:nvPr/>
        </p:nvSpPr>
        <p:spPr>
          <a:xfrm>
            <a:off x="0" y="914400"/>
            <a:ext cx="8609040" cy="66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However, a host from an outside interface with security level 0 cannot access the inside higher-level interface, as shown below. </a:t>
            </a:r>
            <a:endParaRPr b="0" lang="en-AU" sz="1600" spc="-1" strike="noStrike">
              <a:latin typeface="Arial"/>
            </a:endParaRPr>
          </a:p>
        </p:txBody>
      </p:sp>
      <p:pic>
        <p:nvPicPr>
          <p:cNvPr id="394" name="Picture 6" descr=""/>
          <p:cNvPicPr/>
          <p:nvPr/>
        </p:nvPicPr>
        <p:blipFill>
          <a:blip r:embed="rId1"/>
          <a:stretch/>
        </p:blipFill>
        <p:spPr>
          <a:xfrm>
            <a:off x="1914120" y="1652040"/>
            <a:ext cx="4968000" cy="2576520"/>
          </a:xfrm>
          <a:prstGeom prst="rect">
            <a:avLst/>
          </a:prstGeom>
          <a:ln w="0">
            <a:noFill/>
          </a:ln>
        </p:spPr>
      </p:pic>
      <p:sp>
        <p:nvSpPr>
          <p:cNvPr id="395" name="PlaceHolder 3"/>
          <p:cNvSpPr>
            <a:spLocks noGrp="1"/>
          </p:cNvSpPr>
          <p:nvPr>
            <p:ph type="sldNum" idx="4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D134977-EEF5-46EF-B8EB-7D0CEB25783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39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 Filtering (Cont.)</a:t>
            </a:r>
            <a:endParaRPr b="0" lang="en-AU" sz="2200" spc="-1" strike="noStrike">
              <a:latin typeface="Arial"/>
            </a:endParaRPr>
          </a:p>
        </p:txBody>
      </p:sp>
      <p:sp>
        <p:nvSpPr>
          <p:cNvPr id="398" name="Object4"/>
          <p:cNvSpPr/>
          <p:nvPr/>
        </p:nvSpPr>
        <p:spPr>
          <a:xfrm>
            <a:off x="0" y="914400"/>
            <a:ext cx="3924000" cy="1298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 from an outside interface with security level 0 cannot access the inside higher-level interface, as shown in the figure. </a:t>
            </a:r>
            <a:endParaRPr b="0" lang="en-AU" sz="1600" spc="-1" strike="noStrike">
              <a:latin typeface="Arial"/>
            </a:endParaRPr>
          </a:p>
        </p:txBody>
      </p:sp>
      <p:sp>
        <p:nvSpPr>
          <p:cNvPr id="399" name="Object4"/>
          <p:cNvSpPr/>
          <p:nvPr/>
        </p:nvSpPr>
        <p:spPr>
          <a:xfrm>
            <a:off x="0" y="1997640"/>
            <a:ext cx="3924000" cy="2419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Use the </a:t>
            </a:r>
            <a:r>
              <a:rPr b="1" lang="en-US" sz="1600" spc="-1" strike="noStrike">
                <a:solidFill>
                  <a:srgbClr val="000000"/>
                </a:solidFill>
                <a:latin typeface="Arial"/>
                <a:ea typeface="DejaVu Sans"/>
              </a:rPr>
              <a:t>same-security-traffic permit inter-interface</a:t>
            </a:r>
            <a:r>
              <a:rPr b="0" lang="en-US" sz="1600" spc="-1" strike="noStrike">
                <a:solidFill>
                  <a:srgbClr val="000000"/>
                </a:solidFill>
                <a:latin typeface="Arial"/>
                <a:ea typeface="DejaVu Sans"/>
              </a:rPr>
              <a:t> to enable traffic between interfaces with the same security level. Use the </a:t>
            </a:r>
            <a:r>
              <a:rPr b="1" lang="en-US" sz="1600" spc="-1" strike="noStrike">
                <a:solidFill>
                  <a:srgbClr val="000000"/>
                </a:solidFill>
                <a:latin typeface="Arial"/>
                <a:ea typeface="DejaVu Sans"/>
              </a:rPr>
              <a:t>same-security-traffic permit intra-interface</a:t>
            </a:r>
            <a:r>
              <a:rPr b="0" lang="en-US" sz="1600" spc="-1" strike="noStrike">
                <a:solidFill>
                  <a:srgbClr val="000000"/>
                </a:solidFill>
                <a:latin typeface="Arial"/>
                <a:ea typeface="DejaVu Sans"/>
              </a:rPr>
              <a:t> command to allow traffic to enter and exit the same interface</a:t>
            </a:r>
            <a:endParaRPr b="0" lang="en-AU" sz="1600" spc="-1" strike="noStrike">
              <a:latin typeface="Arial"/>
            </a:endParaRPr>
          </a:p>
        </p:txBody>
      </p:sp>
      <p:pic>
        <p:nvPicPr>
          <p:cNvPr id="400" name="Picture 6" descr=""/>
          <p:cNvPicPr/>
          <p:nvPr/>
        </p:nvPicPr>
        <p:blipFill>
          <a:blip r:embed="rId1"/>
          <a:stretch/>
        </p:blipFill>
        <p:spPr>
          <a:xfrm>
            <a:off x="3924720" y="1013040"/>
            <a:ext cx="4968000" cy="2576520"/>
          </a:xfrm>
          <a:prstGeom prst="rect">
            <a:avLst/>
          </a:prstGeom>
          <a:ln w="0">
            <a:noFill/>
          </a:ln>
        </p:spPr>
      </p:pic>
      <p:sp>
        <p:nvSpPr>
          <p:cNvPr id="401" name="PlaceHolder 3"/>
          <p:cNvSpPr>
            <a:spLocks noGrp="1"/>
          </p:cNvSpPr>
          <p:nvPr>
            <p:ph type="sldNum" idx="4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1B68FC4-0E9B-40EC-8B0C-1B404CC1B31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0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ACLs</a:t>
            </a:r>
            <a:endParaRPr b="0" lang="en-AU" sz="2200" spc="-1" strike="noStrike">
              <a:latin typeface="Arial"/>
            </a:endParaRPr>
          </a:p>
        </p:txBody>
      </p:sp>
      <p:sp>
        <p:nvSpPr>
          <p:cNvPr id="404" name="TextBox 9"/>
          <p:cNvSpPr/>
          <p:nvPr/>
        </p:nvSpPr>
        <p:spPr>
          <a:xfrm>
            <a:off x="110520" y="721080"/>
            <a:ext cx="8575560" cy="3285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500" spc="-1" strike="noStrike">
                <a:solidFill>
                  <a:srgbClr val="000000"/>
                </a:solidFill>
                <a:latin typeface="Arial"/>
                <a:ea typeface="DejaVu Sans"/>
              </a:rPr>
              <a:t>The ASA supports five types of access lists:</a:t>
            </a: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Extended access list</a:t>
            </a:r>
            <a:r>
              <a:rPr b="0" lang="en-US" sz="1500" spc="-1" strike="noStrike">
                <a:solidFill>
                  <a:srgbClr val="000000"/>
                </a:solidFill>
                <a:latin typeface="Arial"/>
                <a:ea typeface="DejaVu Sans"/>
              </a:rPr>
              <a:t> - The most common type of ACL. </a:t>
            </a: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Standard access list</a:t>
            </a:r>
            <a:r>
              <a:rPr b="0" lang="en-US" sz="1500" spc="-1" strike="noStrike">
                <a:solidFill>
                  <a:srgbClr val="000000"/>
                </a:solidFill>
                <a:latin typeface="Arial"/>
                <a:ea typeface="DejaVu Sans"/>
              </a:rPr>
              <a:t> - Unlike IOS where a standard ACL identifies the source host/network, ASA standard ACLs are used to identify the destination IP addresses. Standard access lists cannot be applied to interfaces to control traffic.</a:t>
            </a: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EtherType access list</a:t>
            </a:r>
            <a:r>
              <a:rPr b="0" lang="en-US" sz="1500" spc="-1" strike="noStrike">
                <a:solidFill>
                  <a:srgbClr val="000000"/>
                </a:solidFill>
                <a:latin typeface="Arial"/>
                <a:ea typeface="DejaVu Sans"/>
              </a:rPr>
              <a:t> - An EtherType ACL can be configured only if the security appliance is running in transparent mode.</a:t>
            </a: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Webtype access list</a:t>
            </a:r>
            <a:r>
              <a:rPr b="0" lang="en-US" sz="1500" spc="-1" strike="noStrike">
                <a:solidFill>
                  <a:srgbClr val="000000"/>
                </a:solidFill>
                <a:latin typeface="Arial"/>
                <a:ea typeface="DejaVu Sans"/>
              </a:rPr>
              <a:t> - Used for filtering for clientless SSL VPN traffic. These ACLs can deny access based on URLs or destination addresses.</a:t>
            </a:r>
            <a:endParaRPr b="0" lang="en-AU" sz="1500" spc="-1" strike="noStrike">
              <a:latin typeface="Arial"/>
            </a:endParaRPr>
          </a:p>
          <a:p>
            <a:pPr lvl="1" marL="743040" indent="-285840">
              <a:lnSpc>
                <a:spcPct val="100000"/>
              </a:lnSpc>
              <a:buClr>
                <a:srgbClr val="000000"/>
              </a:buClr>
              <a:buFont typeface="Arial"/>
              <a:buChar char="•"/>
            </a:pPr>
            <a:r>
              <a:rPr b="1" lang="en-US" sz="1500" spc="-1" strike="noStrike">
                <a:solidFill>
                  <a:srgbClr val="000000"/>
                </a:solidFill>
                <a:latin typeface="Arial"/>
                <a:ea typeface="DejaVu Sans"/>
              </a:rPr>
              <a:t>IPv6 access list</a:t>
            </a:r>
            <a:r>
              <a:rPr b="0" lang="en-US" sz="1500" spc="-1" strike="noStrike">
                <a:solidFill>
                  <a:srgbClr val="000000"/>
                </a:solidFill>
                <a:latin typeface="Arial"/>
                <a:ea typeface="DejaVu Sans"/>
              </a:rPr>
              <a:t> - Used to determine which IPv6 traffic to block and which traffic to forward at router interfaces.</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Use the </a:t>
            </a:r>
            <a:r>
              <a:rPr b="1" lang="en-US" sz="1500" spc="-1" strike="noStrike">
                <a:solidFill>
                  <a:srgbClr val="000000"/>
                </a:solidFill>
                <a:latin typeface="Arial"/>
                <a:ea typeface="DejaVu Sans"/>
              </a:rPr>
              <a:t>help access-list</a:t>
            </a:r>
            <a:r>
              <a:rPr b="0" lang="en-US" sz="1500" spc="-1" strike="noStrike">
                <a:solidFill>
                  <a:srgbClr val="000000"/>
                </a:solidFill>
                <a:latin typeface="Arial"/>
                <a:ea typeface="DejaVu Sans"/>
              </a:rPr>
              <a:t> privileged EXEC command to display the syntax for all of the ACLs supported on an ASA platform.</a:t>
            </a:r>
            <a:endParaRPr b="0" lang="en-AU" sz="1500" spc="-1" strike="noStrike">
              <a:latin typeface="Arial"/>
            </a:endParaRPr>
          </a:p>
        </p:txBody>
      </p:sp>
      <p:sp>
        <p:nvSpPr>
          <p:cNvPr id="405" name="PlaceHolder 3"/>
          <p:cNvSpPr>
            <a:spLocks noGrp="1"/>
          </p:cNvSpPr>
          <p:nvPr>
            <p:ph type="sldNum" idx="4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E6CC373-C670-4007-B560-6DB502A5BF6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0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ACLs (Cont.)</a:t>
            </a:r>
            <a:endParaRPr b="0" lang="en-AU" sz="2200" spc="-1" strike="noStrike">
              <a:latin typeface="Arial"/>
            </a:endParaRPr>
          </a:p>
        </p:txBody>
      </p:sp>
      <p:sp>
        <p:nvSpPr>
          <p:cNvPr id="408" name="TextBox 3"/>
          <p:cNvSpPr/>
          <p:nvPr/>
        </p:nvSpPr>
        <p:spPr>
          <a:xfrm>
            <a:off x="0" y="858600"/>
            <a:ext cx="77828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table provides examples of the uses of extended ACLs.</a:t>
            </a:r>
            <a:endParaRPr b="0" lang="en-AU" sz="1600" spc="-1" strike="noStrike">
              <a:latin typeface="Arial"/>
            </a:endParaRPr>
          </a:p>
        </p:txBody>
      </p:sp>
      <p:graphicFrame>
        <p:nvGraphicFramePr>
          <p:cNvPr id="409" name="Table 8"/>
          <p:cNvGraphicFramePr/>
          <p:nvPr/>
        </p:nvGraphicFramePr>
        <p:xfrm>
          <a:off x="91440" y="1371600"/>
          <a:ext cx="8960400" cy="0"/>
        </p:xfrm>
        <a:graphic>
          <a:graphicData uri="http://schemas.openxmlformats.org/drawingml/2006/table">
            <a:tbl>
              <a:tblPr/>
              <a:tblGrid>
                <a:gridCol w="3381120"/>
                <a:gridCol w="5579640"/>
              </a:tblGrid>
              <a:tr h="0">
                <a:tc>
                  <a:txBody>
                    <a:bodyPr lIns="37800" rIns="37800" anchor="t">
                      <a:noAutofit/>
                    </a:bodyPr>
                    <a:p>
                      <a:pPr>
                        <a:lnSpc>
                          <a:spcPct val="100000"/>
                        </a:lnSpc>
                        <a:buNone/>
                      </a:pPr>
                      <a:r>
                        <a:rPr b="0" lang="en-US" sz="1200" spc="-1" strike="noStrike">
                          <a:solidFill>
                            <a:srgbClr val="ffffff"/>
                          </a:solidFill>
                          <a:latin typeface="Calibri"/>
                        </a:rPr>
                        <a:t>ACL Use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Control network access for IP traffic</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The ASA does not allow any traffic from a lower security interface to a higher security interface unless it is explicitly permitted by an extended access list.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Identify traffic for AAA rules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AAA rules use access lists to identify traffic.</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Identify addresses for NAT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Policy NAT lets you identify local traffic for address translation by specifying the source and destination addresses in an extended access list.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Establish VPN access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Extended access list can be used in VPN commands.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200" spc="-1" strike="noStrike">
                          <a:solidFill>
                            <a:srgbClr val="58585b"/>
                          </a:solidFill>
                          <a:latin typeface="Calibri"/>
                        </a:rPr>
                        <a:t>Identify traffic for Modular Policy Framework (MPF)</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200" spc="-1" strike="noStrike">
                          <a:solidFill>
                            <a:srgbClr val="58585b"/>
                          </a:solidFill>
                          <a:latin typeface="Calibri"/>
                        </a:rPr>
                        <a:t>Access lists can be used to identify traffic in a class map, which is used for features that support MPF.</a:t>
                      </a:r>
                      <a:endParaRPr b="0" lang="en-AU" sz="1200" spc="-1" strike="noStrike">
                        <a:latin typeface="Arial"/>
                      </a:endParaRPr>
                    </a:p>
                    <a:p>
                      <a:pPr marL="171360" indent="-171360">
                        <a:lnSpc>
                          <a:spcPct val="100000"/>
                        </a:lnSpc>
                        <a:buClr>
                          <a:srgbClr val="58585b"/>
                        </a:buClr>
                        <a:buFont typeface="Arial"/>
                        <a:buChar char="•"/>
                      </a:pPr>
                      <a:r>
                        <a:rPr b="0" lang="en-US" sz="1200" spc="-1" strike="noStrike">
                          <a:solidFill>
                            <a:srgbClr val="58585b"/>
                          </a:solidFill>
                          <a:latin typeface="Calibri"/>
                        </a:rPr>
                        <a:t>Features that support MPF include TCP, general connection settings, and inspection.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10" name="PlaceHolder 3"/>
          <p:cNvSpPr>
            <a:spLocks noGrp="1"/>
          </p:cNvSpPr>
          <p:nvPr>
            <p:ph type="sldNum" idx="4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67FFC29-0163-47F4-99E4-9850CFE6854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1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Types of ASA ACLs (Cont.)</a:t>
            </a:r>
            <a:endParaRPr b="0" lang="en-AU" sz="2200" spc="-1" strike="noStrike">
              <a:latin typeface="Arial"/>
            </a:endParaRPr>
          </a:p>
        </p:txBody>
      </p:sp>
      <p:sp>
        <p:nvSpPr>
          <p:cNvPr id="413" name="TextBox 3"/>
          <p:cNvSpPr/>
          <p:nvPr/>
        </p:nvSpPr>
        <p:spPr>
          <a:xfrm>
            <a:off x="91440" y="1087920"/>
            <a:ext cx="77828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table provides examples of uses of standard ACLs.</a:t>
            </a:r>
            <a:endParaRPr b="0" lang="en-AU" sz="1600" spc="-1" strike="noStrike">
              <a:latin typeface="Arial"/>
            </a:endParaRPr>
          </a:p>
        </p:txBody>
      </p:sp>
      <p:graphicFrame>
        <p:nvGraphicFramePr>
          <p:cNvPr id="414" name="Table 74"/>
          <p:cNvGraphicFramePr/>
          <p:nvPr/>
        </p:nvGraphicFramePr>
        <p:xfrm>
          <a:off x="66600" y="151308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ACL Use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Identify OSPF destination network in route maps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Standard access lists include only the destination address.</a:t>
                      </a:r>
                      <a:endParaRPr b="0" lang="en-AU" sz="1200" spc="-1" strike="noStrike">
                        <a:latin typeface="Arial"/>
                      </a:endParaRPr>
                    </a:p>
                    <a:p>
                      <a:pPr>
                        <a:lnSpc>
                          <a:spcPct val="100000"/>
                        </a:lnSpc>
                        <a:buNone/>
                      </a:pPr>
                      <a:r>
                        <a:rPr b="0" lang="en-US" sz="1200" spc="-1" strike="noStrike">
                          <a:solidFill>
                            <a:srgbClr val="58585b"/>
                          </a:solidFill>
                          <a:latin typeface="Calibri"/>
                        </a:rPr>
                        <a:t> </a:t>
                      </a:r>
                      <a:r>
                        <a:rPr b="0" lang="en-US" sz="1200" spc="-1" strike="noStrike">
                          <a:solidFill>
                            <a:srgbClr val="58585b"/>
                          </a:solidFill>
                          <a:latin typeface="Calibri"/>
                        </a:rPr>
                        <a:t>It can be used to control the redistribution of OSPF routes.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VPN filters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Filter traffic for LAN-to-LAN (L2L), Cisco VPN Client, and the Cisco AnyConnect Secure Mobility Client traffic.</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415" name="TextBox 10"/>
          <p:cNvSpPr/>
          <p:nvPr/>
        </p:nvSpPr>
        <p:spPr>
          <a:xfrm>
            <a:off x="91440" y="2796120"/>
            <a:ext cx="630936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table provides examples of uses of IPv6 ACLs</a:t>
            </a:r>
            <a:r>
              <a:rPr b="0" lang="en-US" sz="1800" spc="-1" strike="noStrike">
                <a:solidFill>
                  <a:srgbClr val="000000"/>
                </a:solidFill>
                <a:latin typeface="Arial"/>
                <a:ea typeface="DejaVu Sans"/>
              </a:rPr>
              <a:t>.</a:t>
            </a:r>
            <a:endParaRPr b="0" lang="en-AU" sz="1800" spc="-1" strike="noStrike">
              <a:latin typeface="Arial"/>
            </a:endParaRPr>
          </a:p>
        </p:txBody>
      </p:sp>
      <p:pic>
        <p:nvPicPr>
          <p:cNvPr id="416" name="Picture 4" descr=""/>
          <p:cNvPicPr/>
          <p:nvPr/>
        </p:nvPicPr>
        <p:blipFill>
          <a:blip r:embed="rId1"/>
          <a:stretch/>
        </p:blipFill>
        <p:spPr>
          <a:xfrm>
            <a:off x="41760" y="3241800"/>
            <a:ext cx="9010080" cy="956520"/>
          </a:xfrm>
          <a:prstGeom prst="rect">
            <a:avLst/>
          </a:prstGeom>
          <a:ln w="0">
            <a:noFill/>
          </a:ln>
        </p:spPr>
      </p:pic>
      <p:sp>
        <p:nvSpPr>
          <p:cNvPr id="417" name="PlaceHolder 3"/>
          <p:cNvSpPr>
            <a:spLocks noGrp="1"/>
          </p:cNvSpPr>
          <p:nvPr>
            <p:ph type="sldNum" idx="4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8CAD1A7-95B0-4D21-A2C9-625722F44EA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1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Syntax for Configuring an ASA ACL</a:t>
            </a:r>
            <a:endParaRPr b="0" lang="en-AU" sz="2200" spc="-1" strike="noStrike">
              <a:latin typeface="Arial"/>
            </a:endParaRPr>
          </a:p>
        </p:txBody>
      </p:sp>
      <p:sp>
        <p:nvSpPr>
          <p:cNvPr id="420" name="TextBox 6"/>
          <p:cNvSpPr/>
          <p:nvPr/>
        </p:nvSpPr>
        <p:spPr>
          <a:xfrm>
            <a:off x="91440" y="1048320"/>
            <a:ext cx="2558520" cy="3010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IOS and ASA ACLs have similar elements, but some options vary with the ASA.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There are many options that can be used with ACLs. However, for most needs, a more useful and condensed version of the syntax is shown in the figure.</a:t>
            </a:r>
            <a:endParaRPr b="0" lang="en-AU" sz="1600" spc="-1" strike="noStrike">
              <a:latin typeface="Arial"/>
            </a:endParaRPr>
          </a:p>
        </p:txBody>
      </p:sp>
      <p:pic>
        <p:nvPicPr>
          <p:cNvPr id="421" name="Picture 4" descr=""/>
          <p:cNvPicPr/>
          <p:nvPr/>
        </p:nvPicPr>
        <p:blipFill>
          <a:blip r:embed="rId1"/>
          <a:stretch/>
        </p:blipFill>
        <p:spPr>
          <a:xfrm>
            <a:off x="2694960" y="786960"/>
            <a:ext cx="6219720" cy="3841200"/>
          </a:xfrm>
          <a:prstGeom prst="rect">
            <a:avLst/>
          </a:prstGeom>
          <a:ln w="0">
            <a:noFill/>
          </a:ln>
        </p:spPr>
      </p:pic>
      <p:sp>
        <p:nvSpPr>
          <p:cNvPr id="422" name="PlaceHolder 3"/>
          <p:cNvSpPr>
            <a:spLocks noGrp="1"/>
          </p:cNvSpPr>
          <p:nvPr>
            <p:ph type="sldNum" idx="4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3E4AC75-927D-4772-AEBC-36C6091C76B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2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Syntax for Configuring an ASA ACL (Cont.)</a:t>
            </a:r>
            <a:endParaRPr b="0" lang="en-AU" sz="2200" spc="-1" strike="noStrike">
              <a:latin typeface="Arial"/>
            </a:endParaRPr>
          </a:p>
        </p:txBody>
      </p:sp>
      <p:sp>
        <p:nvSpPr>
          <p:cNvPr id="425" name="TextBox 6"/>
          <p:cNvSpPr/>
          <p:nvPr/>
        </p:nvSpPr>
        <p:spPr>
          <a:xfrm>
            <a:off x="91440" y="731520"/>
            <a:ext cx="868932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table describes elements of an ASA ACL.</a:t>
            </a:r>
            <a:endParaRPr b="0" lang="en-AU" sz="1600" spc="-1" strike="noStrike">
              <a:latin typeface="Arial"/>
            </a:endParaRPr>
          </a:p>
        </p:txBody>
      </p:sp>
      <p:graphicFrame>
        <p:nvGraphicFramePr>
          <p:cNvPr id="426" name="Table 38"/>
          <p:cNvGraphicFramePr/>
          <p:nvPr/>
        </p:nvGraphicFramePr>
        <p:xfrm>
          <a:off x="182880" y="1284840"/>
          <a:ext cx="8688960" cy="0"/>
        </p:xfrm>
        <a:graphic>
          <a:graphicData uri="http://schemas.openxmlformats.org/drawingml/2006/table">
            <a:tbl>
              <a:tblPr/>
              <a:tblGrid>
                <a:gridCol w="1817280"/>
                <a:gridCol w="6872040"/>
              </a:tblGrid>
              <a:tr h="0">
                <a:tc>
                  <a:txBody>
                    <a:bodyPr lIns="37800" rIns="37800" anchor="t">
                      <a:noAutofit/>
                    </a:bodyPr>
                    <a:p>
                      <a:pPr>
                        <a:lnSpc>
                          <a:spcPct val="100000"/>
                        </a:lnSpc>
                        <a:buNone/>
                      </a:pPr>
                      <a:r>
                        <a:rPr b="0" lang="en-US" sz="1200" spc="-1" strike="noStrike">
                          <a:solidFill>
                            <a:srgbClr val="ffffff"/>
                          </a:solidFill>
                          <a:latin typeface="Calibri"/>
                        </a:rPr>
                        <a:t>Element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000" spc="-1" strike="noStrike">
                          <a:solidFill>
                            <a:srgbClr val="000000"/>
                          </a:solidFill>
                          <a:latin typeface="Arial"/>
                        </a:rPr>
                        <a:t>ACL id</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00" spc="-1" strike="noStrike">
                          <a:solidFill>
                            <a:srgbClr val="000000"/>
                          </a:solidFill>
                          <a:latin typeface="Arial"/>
                        </a:rPr>
                        <a:t>The name of the ACL.</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00" spc="-1" strike="noStrike">
                          <a:solidFill>
                            <a:srgbClr val="58585b"/>
                          </a:solidFill>
                          <a:latin typeface="Arial"/>
                        </a:rPr>
                        <a:t>Action</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00" spc="-1" strike="noStrike">
                          <a:solidFill>
                            <a:srgbClr val="58585b"/>
                          </a:solidFill>
                          <a:latin typeface="Arial"/>
                        </a:rPr>
                        <a:t>Can be </a:t>
                      </a:r>
                      <a:r>
                        <a:rPr b="1" lang="en-US" sz="1000" spc="-1" strike="noStrike">
                          <a:solidFill>
                            <a:srgbClr val="58585b"/>
                          </a:solidFill>
                          <a:latin typeface="Arial"/>
                        </a:rPr>
                        <a:t>permit</a:t>
                      </a:r>
                      <a:r>
                        <a:rPr b="0" lang="en-US" sz="1000" spc="-1" strike="noStrike">
                          <a:solidFill>
                            <a:srgbClr val="58585b"/>
                          </a:solidFill>
                          <a:latin typeface="Arial"/>
                        </a:rPr>
                        <a:t> or </a:t>
                      </a:r>
                      <a:r>
                        <a:rPr b="1" lang="en-US" sz="1000" spc="-1" strike="noStrike">
                          <a:solidFill>
                            <a:srgbClr val="58585b"/>
                          </a:solidFill>
                          <a:latin typeface="Arial"/>
                        </a:rPr>
                        <a:t>deny</a:t>
                      </a:r>
                      <a:r>
                        <a:rPr b="0" lang="en-US" sz="1000" spc="-1" strike="noStrike">
                          <a:solidFill>
                            <a:srgbClr val="58585b"/>
                          </a:solidFill>
                          <a:latin typeface="Arial"/>
                        </a:rPr>
                        <a:t>.</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00" spc="-1" strike="noStrike">
                          <a:solidFill>
                            <a:srgbClr val="58585b"/>
                          </a:solidFill>
                          <a:latin typeface="Arial"/>
                        </a:rPr>
                        <a:t>Protocol number - Source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00" spc="-1" strike="noStrike">
                          <a:solidFill>
                            <a:srgbClr val="58585b"/>
                          </a:solidFill>
                          <a:latin typeface="Arial"/>
                        </a:rPr>
                        <a:t>Can be IP for all traffic, or the name / IP protocol number (0-250) including icmp ( 1), tcp ( 6), udp ( 17), or a protocol object-group.</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00" spc="-1" strike="noStrike">
                          <a:solidFill>
                            <a:srgbClr val="58585b"/>
                          </a:solidFill>
                          <a:latin typeface="Arial"/>
                        </a:rPr>
                        <a:t>Source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Arial"/>
                        </a:rPr>
                        <a:t>Identifies the source and can be </a:t>
                      </a:r>
                      <a:r>
                        <a:rPr b="1" lang="en-US" sz="1000" spc="-1" strike="noStrike">
                          <a:solidFill>
                            <a:srgbClr val="58585b"/>
                          </a:solidFill>
                          <a:latin typeface="Arial"/>
                        </a:rPr>
                        <a:t>any</a:t>
                      </a:r>
                      <a:r>
                        <a:rPr b="0" lang="en-US" sz="1000" spc="-1" strike="noStrike">
                          <a:solidFill>
                            <a:srgbClr val="58585b"/>
                          </a:solidFill>
                          <a:latin typeface="Arial"/>
                        </a:rPr>
                        <a:t>, a host, a network, or a network object group.</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Arial"/>
                        </a:rPr>
                        <a:t>For to-the-box-traffic filtering, the interface keyword is used to specify the source interface of the ASA.</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00" spc="-1" strike="noStrike">
                          <a:solidFill>
                            <a:srgbClr val="58585b"/>
                          </a:solidFill>
                          <a:latin typeface="Arial"/>
                        </a:rPr>
                        <a:t>Source port operator</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Arial"/>
                        </a:rPr>
                        <a:t>(Optional) Operand is used in conjunction with the source port.</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Arial"/>
                        </a:rPr>
                        <a:t>Valid operands include </a:t>
                      </a:r>
                      <a:r>
                        <a:rPr b="1" lang="en-US" sz="1000" spc="-1" strike="noStrike">
                          <a:solidFill>
                            <a:srgbClr val="58585b"/>
                          </a:solidFill>
                          <a:latin typeface="Arial"/>
                        </a:rPr>
                        <a:t>lt</a:t>
                      </a:r>
                      <a:r>
                        <a:rPr b="0" lang="en-US" sz="1000" spc="-1" strike="noStrike">
                          <a:solidFill>
                            <a:srgbClr val="58585b"/>
                          </a:solidFill>
                          <a:latin typeface="Arial"/>
                        </a:rPr>
                        <a:t> (less than), </a:t>
                      </a:r>
                      <a:r>
                        <a:rPr b="1" lang="en-US" sz="1000" spc="-1" strike="noStrike">
                          <a:solidFill>
                            <a:srgbClr val="58585b"/>
                          </a:solidFill>
                          <a:latin typeface="Arial"/>
                        </a:rPr>
                        <a:t>gt </a:t>
                      </a:r>
                      <a:r>
                        <a:rPr b="0" lang="en-US" sz="1000" spc="-1" strike="noStrike">
                          <a:solidFill>
                            <a:srgbClr val="58585b"/>
                          </a:solidFill>
                          <a:latin typeface="Arial"/>
                        </a:rPr>
                        <a:t>(greater than), </a:t>
                      </a:r>
                      <a:r>
                        <a:rPr b="1" lang="en-US" sz="1000" spc="-1" strike="noStrike">
                          <a:solidFill>
                            <a:srgbClr val="58585b"/>
                          </a:solidFill>
                          <a:latin typeface="Arial"/>
                        </a:rPr>
                        <a:t>eq</a:t>
                      </a:r>
                      <a:r>
                        <a:rPr b="0" lang="en-US" sz="1000" spc="-1" strike="noStrike">
                          <a:solidFill>
                            <a:srgbClr val="58585b"/>
                          </a:solidFill>
                          <a:latin typeface="Arial"/>
                        </a:rPr>
                        <a:t> (equal), </a:t>
                      </a:r>
                      <a:r>
                        <a:rPr b="1" lang="en-US" sz="1000" spc="-1" strike="noStrike">
                          <a:solidFill>
                            <a:srgbClr val="58585b"/>
                          </a:solidFill>
                          <a:latin typeface="Arial"/>
                        </a:rPr>
                        <a:t>neq</a:t>
                      </a:r>
                      <a:r>
                        <a:rPr b="0" lang="en-US" sz="1000" spc="-1" strike="noStrike">
                          <a:solidFill>
                            <a:srgbClr val="58585b"/>
                          </a:solidFill>
                          <a:latin typeface="Arial"/>
                        </a:rPr>
                        <a:t> (not equal), and </a:t>
                      </a:r>
                      <a:r>
                        <a:rPr b="1" lang="en-US" sz="1000" spc="-1" strike="noStrike">
                          <a:solidFill>
                            <a:srgbClr val="58585b"/>
                          </a:solidFill>
                          <a:latin typeface="Arial"/>
                        </a:rPr>
                        <a:t>range</a:t>
                      </a:r>
                      <a:r>
                        <a:rPr b="0" lang="en-US" sz="1000" spc="-1" strike="noStrike">
                          <a:solidFill>
                            <a:srgbClr val="58585b"/>
                          </a:solidFill>
                          <a:latin typeface="Arial"/>
                        </a:rPr>
                        <a:t> for an inclusive range.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00" spc="-1" strike="noStrike">
                          <a:solidFill>
                            <a:srgbClr val="58585b"/>
                          </a:solidFill>
                          <a:latin typeface="Arial"/>
                        </a:rPr>
                        <a:t>Source port</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00" spc="-1" strike="noStrike">
                          <a:solidFill>
                            <a:srgbClr val="58585b"/>
                          </a:solidFill>
                          <a:latin typeface="Arial"/>
                        </a:rPr>
                        <a:t>(Optional) Can be the actual TCP or UDP port number, select port names, or service object group.</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00" spc="-1" strike="noStrike">
                          <a:solidFill>
                            <a:srgbClr val="58585b"/>
                          </a:solidFill>
                          <a:latin typeface="Arial"/>
                        </a:rPr>
                        <a:t>Destination</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Arial"/>
                        </a:rPr>
                        <a:t>Identifies the destination and like the source, it can be</a:t>
                      </a:r>
                      <a:r>
                        <a:rPr b="1" lang="en-US" sz="1000" spc="-1" strike="noStrike">
                          <a:solidFill>
                            <a:srgbClr val="58585b"/>
                          </a:solidFill>
                          <a:latin typeface="Arial"/>
                        </a:rPr>
                        <a:t> any</a:t>
                      </a:r>
                      <a:r>
                        <a:rPr b="0" lang="en-US" sz="1000" spc="-1" strike="noStrike">
                          <a:solidFill>
                            <a:srgbClr val="58585b"/>
                          </a:solidFill>
                          <a:latin typeface="Arial"/>
                        </a:rPr>
                        <a:t>, a host, a network, or a network object group. </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Arial"/>
                        </a:rPr>
                        <a:t>For to-the-box-traffic filtering, the interface keyword is used to specify the destination interface of the ASA.</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00" spc="-1" strike="noStrike">
                          <a:solidFill>
                            <a:srgbClr val="58585b"/>
                          </a:solidFill>
                          <a:latin typeface="Arial"/>
                        </a:rPr>
                        <a:t>Destination port operator</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marL="171360" indent="-171360">
                        <a:lnSpc>
                          <a:spcPct val="100000"/>
                        </a:lnSpc>
                        <a:buClr>
                          <a:srgbClr val="58585b"/>
                        </a:buClr>
                        <a:buFont typeface="Arial"/>
                        <a:buChar char="•"/>
                      </a:pPr>
                      <a:r>
                        <a:rPr b="0" lang="en-US" sz="1000" spc="-1" strike="noStrike">
                          <a:solidFill>
                            <a:srgbClr val="58585b"/>
                          </a:solidFill>
                          <a:latin typeface="Arial"/>
                        </a:rPr>
                        <a:t>(Optional) Operand is used in conjunction with the destination port.</a:t>
                      </a:r>
                      <a:endParaRPr b="0" lang="en-AU" sz="1000" spc="-1" strike="noStrike">
                        <a:latin typeface="Arial"/>
                      </a:endParaRPr>
                    </a:p>
                    <a:p>
                      <a:pPr marL="171360" indent="-171360">
                        <a:lnSpc>
                          <a:spcPct val="100000"/>
                        </a:lnSpc>
                        <a:buClr>
                          <a:srgbClr val="58585b"/>
                        </a:buClr>
                        <a:buFont typeface="Arial"/>
                        <a:buChar char="•"/>
                      </a:pPr>
                      <a:r>
                        <a:rPr b="0" lang="en-US" sz="1000" spc="-1" strike="noStrike">
                          <a:solidFill>
                            <a:srgbClr val="58585b"/>
                          </a:solidFill>
                          <a:latin typeface="Arial"/>
                        </a:rPr>
                        <a:t> </a:t>
                      </a:r>
                      <a:r>
                        <a:rPr b="0" lang="en-US" sz="1000" spc="-1" strike="noStrike">
                          <a:solidFill>
                            <a:srgbClr val="58585b"/>
                          </a:solidFill>
                          <a:latin typeface="Arial"/>
                        </a:rPr>
                        <a:t>Valid operands are the same as the source port operands.</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00" spc="-1" strike="noStrike">
                          <a:solidFill>
                            <a:srgbClr val="58585b"/>
                          </a:solidFill>
                          <a:latin typeface="Arial"/>
                        </a:rPr>
                        <a:t>Destination port</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00" spc="-1" strike="noStrike">
                          <a:solidFill>
                            <a:srgbClr val="58585b"/>
                          </a:solidFill>
                          <a:latin typeface="Arial"/>
                        </a:rPr>
                        <a:t>(Optional) Can be the actual TCP or UDP port number, select port names, or service object group.</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0" lang="en-US" sz="1000" spc="-1" strike="noStrike">
                          <a:solidFill>
                            <a:srgbClr val="58585b"/>
                          </a:solidFill>
                          <a:latin typeface="Arial"/>
                        </a:rPr>
                        <a:t>Log</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000" spc="-1" strike="noStrike">
                          <a:solidFill>
                            <a:srgbClr val="58585b"/>
                          </a:solidFill>
                          <a:latin typeface="Arial"/>
                        </a:rPr>
                        <a:t>Can set elements for syslog including severity level and log interval.</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000" spc="-1" strike="noStrike">
                          <a:solidFill>
                            <a:srgbClr val="58585b"/>
                          </a:solidFill>
                          <a:latin typeface="Arial"/>
                        </a:rPr>
                        <a:t>Time range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000" spc="-1" strike="noStrike">
                          <a:solidFill>
                            <a:srgbClr val="58585b"/>
                          </a:solidFill>
                          <a:latin typeface="Arial"/>
                        </a:rPr>
                        <a:t>(Optional) Specify a time range for the ACE.</a:t>
                      </a:r>
                      <a:endParaRPr b="0" lang="en-AU" sz="10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sp>
        <p:nvSpPr>
          <p:cNvPr id="427" name="PlaceHolder 3"/>
          <p:cNvSpPr>
            <a:spLocks noGrp="1"/>
          </p:cNvSpPr>
          <p:nvPr>
            <p:ph type="sldNum" idx="4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321D758-0A64-4F18-A131-F89956F703F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2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Syntax for Applying an ASA ACL</a:t>
            </a:r>
            <a:endParaRPr b="0" lang="en-AU" sz="2200" spc="-1" strike="noStrike">
              <a:latin typeface="Arial"/>
            </a:endParaRPr>
          </a:p>
        </p:txBody>
      </p:sp>
      <p:sp>
        <p:nvSpPr>
          <p:cNvPr id="430" name="TextBox 6"/>
          <p:cNvSpPr/>
          <p:nvPr/>
        </p:nvSpPr>
        <p:spPr>
          <a:xfrm>
            <a:off x="0" y="801360"/>
            <a:ext cx="9198360" cy="10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example displays the command syntax and parameter description for applying the ACL to an interface using the </a:t>
            </a:r>
            <a:r>
              <a:rPr b="1" lang="en-US" sz="1600" spc="-1" strike="noStrike">
                <a:solidFill>
                  <a:srgbClr val="000000"/>
                </a:solidFill>
                <a:latin typeface="Arial"/>
                <a:ea typeface="DejaVu Sans"/>
              </a:rPr>
              <a:t>access-group</a:t>
            </a:r>
            <a:r>
              <a:rPr b="0" lang="en-US" sz="1600" spc="-1" strike="noStrike">
                <a:solidFill>
                  <a:srgbClr val="000000"/>
                </a:solidFill>
                <a:latin typeface="Arial"/>
                <a:ea typeface="DejaVu Sans"/>
              </a:rPr>
              <a:t> command syntax. To verify ACLs, use the </a:t>
            </a:r>
            <a:r>
              <a:rPr b="1" lang="en-US" sz="1600" spc="-1" strike="noStrike">
                <a:solidFill>
                  <a:srgbClr val="000000"/>
                </a:solidFill>
                <a:latin typeface="Arial"/>
                <a:ea typeface="DejaVu Sans"/>
              </a:rPr>
              <a:t>show access-list </a:t>
            </a:r>
            <a:r>
              <a:rPr b="0" lang="en-US" sz="1600" spc="-1" strike="noStrike">
                <a:solidFill>
                  <a:srgbClr val="000000"/>
                </a:solidFill>
                <a:latin typeface="Arial"/>
                <a:ea typeface="DejaVu Sans"/>
              </a:rPr>
              <a:t>and </a:t>
            </a:r>
            <a:r>
              <a:rPr b="1" lang="en-US" sz="1600" spc="-1" strike="noStrike">
                <a:solidFill>
                  <a:srgbClr val="000000"/>
                </a:solidFill>
                <a:latin typeface="Arial"/>
                <a:ea typeface="DejaVu Sans"/>
              </a:rPr>
              <a:t>show running-config access-list </a:t>
            </a:r>
            <a:r>
              <a:rPr b="0" lang="en-US" sz="1600" spc="-1" strike="noStrike">
                <a:solidFill>
                  <a:srgbClr val="000000"/>
                </a:solidFill>
                <a:latin typeface="Arial"/>
                <a:ea typeface="DejaVu Sans"/>
              </a:rPr>
              <a:t>commands. To erase a configured ACL, use the </a:t>
            </a:r>
            <a:r>
              <a:rPr b="1" lang="en-US" sz="1600" spc="-1" strike="noStrike">
                <a:solidFill>
                  <a:srgbClr val="000000"/>
                </a:solidFill>
                <a:latin typeface="Arial"/>
                <a:ea typeface="DejaVu Sans"/>
              </a:rPr>
              <a:t>clear configure access-list</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id</a:t>
            </a:r>
            <a:r>
              <a:rPr b="0" lang="en-US" sz="1600" spc="-1" strike="noStrike">
                <a:solidFill>
                  <a:srgbClr val="000000"/>
                </a:solidFill>
                <a:latin typeface="Arial"/>
                <a:ea typeface="DejaVu Sans"/>
              </a:rPr>
              <a:t> command.</a:t>
            </a:r>
            <a:endParaRPr b="0" lang="en-AU" sz="1600" spc="-1" strike="noStrike">
              <a:latin typeface="Arial"/>
            </a:endParaRPr>
          </a:p>
        </p:txBody>
      </p:sp>
      <p:graphicFrame>
        <p:nvGraphicFramePr>
          <p:cNvPr id="431" name="Table 39"/>
          <p:cNvGraphicFramePr/>
          <p:nvPr/>
        </p:nvGraphicFramePr>
        <p:xfrm>
          <a:off x="119160" y="2259000"/>
          <a:ext cx="8960400" cy="0"/>
        </p:xfrm>
        <a:graphic>
          <a:graphicData uri="http://schemas.openxmlformats.org/drawingml/2006/table">
            <a:tbl>
              <a:tblPr/>
              <a:tblGrid>
                <a:gridCol w="1976760"/>
                <a:gridCol w="6984000"/>
              </a:tblGrid>
              <a:tr h="0">
                <a:tc>
                  <a:txBody>
                    <a:bodyPr lIns="37800" rIns="37800" anchor="t">
                      <a:noAutofit/>
                    </a:bodyPr>
                    <a:p>
                      <a:pPr>
                        <a:lnSpc>
                          <a:spcPct val="100000"/>
                        </a:lnSpc>
                        <a:buNone/>
                      </a:pPr>
                      <a:r>
                        <a:rPr b="0" lang="en-US" sz="1200" spc="-1" strike="noStrike">
                          <a:solidFill>
                            <a:srgbClr val="ffffff"/>
                          </a:solidFill>
                          <a:latin typeface="Calibri"/>
                        </a:rPr>
                        <a:t>Syntax</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58585b"/>
                          </a:solidFill>
                          <a:latin typeface="Courier New"/>
                        </a:rPr>
                        <a:t>access-group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Keyword used to apply an ACL to an 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i="1" lang="en-US" sz="1200" spc="-1" strike="noStrike">
                          <a:solidFill>
                            <a:srgbClr val="58585b"/>
                          </a:solidFill>
                          <a:latin typeface="Courier New"/>
                        </a:rPr>
                        <a:t>id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name of the actual ACL to be applied to an 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in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The ACL will filter inbound packets.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out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ACL will filter outbound packets.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interface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Keyword to specify the interface to which to apply the ACL.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if_name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The name of the interface to which to apply an ACL.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r h="0">
                <a:tc>
                  <a:txBody>
                    <a:bodyPr lIns="37800" rIns="37800" anchor="t">
                      <a:noAutofit/>
                    </a:bodyPr>
                    <a:p>
                      <a:pPr>
                        <a:lnSpc>
                          <a:spcPct val="100000"/>
                        </a:lnSpc>
                        <a:buNone/>
                      </a:pPr>
                      <a:r>
                        <a:rPr b="1" lang="en-US" sz="1200" spc="-1" strike="noStrike">
                          <a:solidFill>
                            <a:srgbClr val="58585b"/>
                          </a:solidFill>
                          <a:latin typeface="Courier New"/>
                        </a:rPr>
                        <a:t>per-user-override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Option that allows downloadable ACLs to override the entries on the interface ACL.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58585b"/>
                          </a:solidFill>
                          <a:latin typeface="Courier New"/>
                        </a:rPr>
                        <a:t>control-plane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c>
                  <a:txBody>
                    <a:bodyPr lIns="37800" rIns="37800" anchor="t">
                      <a:noAutofit/>
                    </a:bodyPr>
                    <a:p>
                      <a:pPr>
                        <a:lnSpc>
                          <a:spcPct val="100000"/>
                        </a:lnSpc>
                        <a:buNone/>
                      </a:pPr>
                      <a:r>
                        <a:rPr b="0" lang="en-US" sz="1200" spc="-1" strike="noStrike">
                          <a:solidFill>
                            <a:srgbClr val="58585b"/>
                          </a:solidFill>
                          <a:latin typeface="Calibri"/>
                        </a:rPr>
                        <a:t>Keyword to specify whether the applied ACL analyzes traffic destined to ASA for management purposes.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f2f2f2"/>
                    </a:solidFill>
                  </a:tcPr>
                </a:tc>
              </a:tr>
            </a:tbl>
          </a:graphicData>
        </a:graphic>
      </p:graphicFrame>
      <p:pic>
        <p:nvPicPr>
          <p:cNvPr id="432" name="Picture 4" descr=""/>
          <p:cNvPicPr/>
          <p:nvPr/>
        </p:nvPicPr>
        <p:blipFill>
          <a:blip r:embed="rId1"/>
          <a:stretch/>
        </p:blipFill>
        <p:spPr>
          <a:xfrm>
            <a:off x="63720" y="1835280"/>
            <a:ext cx="9143280" cy="475200"/>
          </a:xfrm>
          <a:prstGeom prst="rect">
            <a:avLst/>
          </a:prstGeom>
          <a:ln w="0">
            <a:noFill/>
          </a:ln>
        </p:spPr>
      </p:pic>
      <p:sp>
        <p:nvSpPr>
          <p:cNvPr id="433" name="PlaceHolder 3"/>
          <p:cNvSpPr>
            <a:spLocks noGrp="1"/>
          </p:cNvSpPr>
          <p:nvPr>
            <p:ph type="sldNum" idx="5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9FD7D02-6050-4ED8-A2EF-B79EFFE9DA3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3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ASA ACL Examples</a:t>
            </a:r>
            <a:endParaRPr b="0" lang="en-AU" sz="2200" spc="-1" strike="noStrike">
              <a:latin typeface="Arial"/>
            </a:endParaRPr>
          </a:p>
        </p:txBody>
      </p:sp>
      <p:sp>
        <p:nvSpPr>
          <p:cNvPr id="436" name="TextBox 8"/>
          <p:cNvSpPr/>
          <p:nvPr/>
        </p:nvSpPr>
        <p:spPr>
          <a:xfrm>
            <a:off x="72720" y="837000"/>
            <a:ext cx="6618600" cy="912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Example 1</a:t>
            </a:r>
            <a:endParaRPr b="0" lang="en-AU" sz="1800" spc="-1" strike="noStrike">
              <a:latin typeface="Arial"/>
            </a:endParaRPr>
          </a:p>
          <a:p>
            <a:pPr marL="216000" indent="-216000">
              <a:lnSpc>
                <a:spcPct val="100000"/>
              </a:lnSpc>
              <a:buClr>
                <a:srgbClr val="000000"/>
              </a:buClr>
              <a:buFont typeface="Arial"/>
              <a:buChar char="•"/>
            </a:pPr>
            <a:r>
              <a:rPr b="0" lang="en-US" sz="1800" spc="-1" strike="noStrike">
                <a:solidFill>
                  <a:srgbClr val="000000"/>
                </a:solidFill>
                <a:latin typeface="Calibri"/>
                <a:ea typeface="DejaVu Sans"/>
              </a:rPr>
              <a:t>ACL allows all hosts on the inside network to go through the ASA.</a:t>
            </a:r>
            <a:endParaRPr b="0" lang="en-AU" sz="1800" spc="-1" strike="noStrike">
              <a:latin typeface="Arial"/>
            </a:endParaRPr>
          </a:p>
          <a:p>
            <a:pPr marL="216000" indent="-216000">
              <a:lnSpc>
                <a:spcPct val="100000"/>
              </a:lnSpc>
              <a:buClr>
                <a:srgbClr val="000000"/>
              </a:buClr>
              <a:buFont typeface="Arial"/>
              <a:buChar char="•"/>
            </a:pPr>
            <a:r>
              <a:rPr b="0" lang="en-US" sz="1800" spc="-1" strike="noStrike">
                <a:solidFill>
                  <a:srgbClr val="000000"/>
                </a:solidFill>
                <a:latin typeface="Calibri"/>
                <a:ea typeface="DejaVu Sans"/>
              </a:rPr>
              <a:t>By default, all other traffic is denied unless explicitly permitted.</a:t>
            </a:r>
            <a:endParaRPr b="0" lang="en-AU" sz="1800" spc="-1" strike="noStrike">
              <a:latin typeface="Arial"/>
            </a:endParaRPr>
          </a:p>
        </p:txBody>
      </p:sp>
      <p:pic>
        <p:nvPicPr>
          <p:cNvPr id="437" name="Picture 9" descr=""/>
          <p:cNvPicPr/>
          <p:nvPr/>
        </p:nvPicPr>
        <p:blipFill>
          <a:blip r:embed="rId1"/>
          <a:stretch/>
        </p:blipFill>
        <p:spPr>
          <a:xfrm>
            <a:off x="72720" y="1915920"/>
            <a:ext cx="9143280" cy="736560"/>
          </a:xfrm>
          <a:prstGeom prst="rect">
            <a:avLst/>
          </a:prstGeom>
          <a:ln w="0">
            <a:noFill/>
          </a:ln>
        </p:spPr>
      </p:pic>
      <p:sp>
        <p:nvSpPr>
          <p:cNvPr id="438" name="TextBox 12"/>
          <p:cNvSpPr/>
          <p:nvPr/>
        </p:nvSpPr>
        <p:spPr>
          <a:xfrm>
            <a:off x="72720" y="2653200"/>
            <a:ext cx="816552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Example 2</a:t>
            </a:r>
            <a:endParaRPr b="0" lang="en-AU" sz="1800" spc="-1" strike="noStrike">
              <a:latin typeface="Arial"/>
            </a:endParaRPr>
          </a:p>
          <a:p>
            <a:pPr marL="216000" indent="-216000">
              <a:lnSpc>
                <a:spcPct val="100000"/>
              </a:lnSpc>
              <a:buClr>
                <a:srgbClr val="000000"/>
              </a:buClr>
              <a:buFont typeface="Arial"/>
              <a:buChar char="•"/>
            </a:pPr>
            <a:r>
              <a:rPr b="0" lang="en-US" sz="1800" spc="-1" strike="noStrike">
                <a:solidFill>
                  <a:srgbClr val="000000"/>
                </a:solidFill>
                <a:latin typeface="Calibri"/>
                <a:ea typeface="DejaVu Sans"/>
              </a:rPr>
              <a:t>ACL prevents hosts on 192.168.1.0/24 from accessing the 209.165.201.0/27 network.</a:t>
            </a:r>
            <a:endParaRPr b="0" lang="en-AU" sz="1800" spc="-1" strike="noStrike">
              <a:latin typeface="Arial"/>
            </a:endParaRPr>
          </a:p>
          <a:p>
            <a:pPr marL="216000" indent="-216000">
              <a:lnSpc>
                <a:spcPct val="100000"/>
              </a:lnSpc>
              <a:buClr>
                <a:srgbClr val="000000"/>
              </a:buClr>
              <a:buFont typeface="Arial"/>
              <a:buChar char="•"/>
            </a:pPr>
            <a:r>
              <a:rPr b="0" lang="en-US" sz="1800" spc="-1" strike="noStrike">
                <a:solidFill>
                  <a:srgbClr val="000000"/>
                </a:solidFill>
                <a:latin typeface="Calibri"/>
                <a:ea typeface="DejaVu Sans"/>
              </a:rPr>
              <a:t>Internal hosts are permitted access to all other addresses.</a:t>
            </a:r>
            <a:endParaRPr b="0" lang="en-AU" sz="1800" spc="-1" strike="noStrike">
              <a:latin typeface="Arial"/>
            </a:endParaRPr>
          </a:p>
          <a:p>
            <a:pPr marL="216000" indent="-216000">
              <a:lnSpc>
                <a:spcPct val="100000"/>
              </a:lnSpc>
              <a:buClr>
                <a:srgbClr val="000000"/>
              </a:buClr>
              <a:buFont typeface="Arial"/>
              <a:buChar char="•"/>
            </a:pPr>
            <a:r>
              <a:rPr b="0" lang="en-US" sz="1800" spc="-1" strike="noStrike">
                <a:solidFill>
                  <a:srgbClr val="000000"/>
                </a:solidFill>
                <a:latin typeface="Calibri"/>
                <a:ea typeface="DejaVu Sans"/>
              </a:rPr>
              <a:t>All other traffic is implicitly denied.</a:t>
            </a:r>
            <a:endParaRPr b="0" lang="en-AU" sz="1800" spc="-1" strike="noStrike">
              <a:latin typeface="Arial"/>
            </a:endParaRPr>
          </a:p>
        </p:txBody>
      </p:sp>
      <p:pic>
        <p:nvPicPr>
          <p:cNvPr id="439" name="Picture 13" descr=""/>
          <p:cNvPicPr/>
          <p:nvPr/>
        </p:nvPicPr>
        <p:blipFill>
          <a:blip r:embed="rId2"/>
          <a:stretch/>
        </p:blipFill>
        <p:spPr>
          <a:xfrm>
            <a:off x="1175400" y="3842640"/>
            <a:ext cx="6938280" cy="900000"/>
          </a:xfrm>
          <a:prstGeom prst="rect">
            <a:avLst/>
          </a:prstGeom>
          <a:ln w="0">
            <a:noFill/>
          </a:ln>
        </p:spPr>
      </p:pic>
      <p:sp>
        <p:nvSpPr>
          <p:cNvPr id="440" name="PlaceHolder 3"/>
          <p:cNvSpPr>
            <a:spLocks noGrp="1"/>
          </p:cNvSpPr>
          <p:nvPr>
            <p:ph type="sldNum" idx="5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10DDE66-53F1-4732-BB7A-F22E4722942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4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ACLs and Object Groups</a:t>
            </a:r>
            <a:endParaRPr b="0" lang="en-AU" sz="2200" spc="-1" strike="noStrike">
              <a:latin typeface="Arial"/>
            </a:endParaRPr>
          </a:p>
        </p:txBody>
      </p:sp>
      <p:sp>
        <p:nvSpPr>
          <p:cNvPr id="443" name="Object4"/>
          <p:cNvSpPr/>
          <p:nvPr/>
        </p:nvSpPr>
        <p:spPr>
          <a:xfrm>
            <a:off x="0" y="914400"/>
            <a:ext cx="43110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DejaVu Sans"/>
              </a:rPr>
              <a:t>Consider the sample topology in the figure in which access from two trusted, remote hosts, PC1 and PC2, should be allowed to the two internal for web and email servers. All other traffic attempting to pass through the ASA should be dropped and logged.</a:t>
            </a:r>
            <a:endParaRPr b="0" lang="en-AU" sz="1400" spc="-1" strike="noStrike">
              <a:latin typeface="Arial"/>
            </a:endParaRPr>
          </a:p>
          <a:p>
            <a:pPr>
              <a:lnSpc>
                <a:spcPts val="2001"/>
              </a:lnSpc>
              <a:buNone/>
            </a:pPr>
            <a:endParaRPr b="0" lang="en-AU" sz="1400" spc="-1" strike="noStrike">
              <a:latin typeface="Arial"/>
            </a:endParaRPr>
          </a:p>
          <a:p>
            <a:pPr>
              <a:lnSpc>
                <a:spcPts val="2001"/>
              </a:lnSpc>
              <a:buNone/>
            </a:pPr>
            <a:r>
              <a:rPr b="0" lang="en-US" sz="1400" spc="-1" strike="noStrike">
                <a:solidFill>
                  <a:srgbClr val="000000"/>
                </a:solidFill>
                <a:latin typeface="Arial"/>
                <a:ea typeface="DejaVu Sans"/>
              </a:rPr>
              <a:t>The ACL would require two ACEs for each PC to accomplish the task. The implicit </a:t>
            </a:r>
            <a:r>
              <a:rPr b="1" lang="en-US" sz="1400" spc="-1" strike="noStrike">
                <a:solidFill>
                  <a:srgbClr val="000000"/>
                </a:solidFill>
                <a:latin typeface="Arial"/>
                <a:ea typeface="DejaVu Sans"/>
              </a:rPr>
              <a:t>deny any</a:t>
            </a:r>
            <a:r>
              <a:rPr b="0" lang="en-US" sz="1400" spc="-1" strike="noStrike">
                <a:solidFill>
                  <a:srgbClr val="000000"/>
                </a:solidFill>
                <a:latin typeface="Arial"/>
                <a:ea typeface="DejaVu Sans"/>
              </a:rPr>
              <a:t> drops and logs any packets that do not match email or web services. As shown in the example, ACLs should always be thoroughly documented using the </a:t>
            </a:r>
            <a:r>
              <a:rPr b="1" lang="en-US" sz="1400" spc="-1" strike="noStrike">
                <a:solidFill>
                  <a:srgbClr val="000000"/>
                </a:solidFill>
                <a:latin typeface="Arial"/>
                <a:ea typeface="DejaVu Sans"/>
              </a:rPr>
              <a:t>remark</a:t>
            </a:r>
            <a:r>
              <a:rPr b="0" lang="en-US" sz="1400" spc="-1" strike="noStrike">
                <a:solidFill>
                  <a:srgbClr val="000000"/>
                </a:solidFill>
                <a:latin typeface="Arial"/>
                <a:ea typeface="DejaVu Sans"/>
              </a:rPr>
              <a:t> command.</a:t>
            </a:r>
            <a:endParaRPr b="0" lang="en-AU" sz="1400" spc="-1" strike="noStrike">
              <a:latin typeface="Arial"/>
            </a:endParaRPr>
          </a:p>
          <a:p>
            <a:pPr>
              <a:lnSpc>
                <a:spcPts val="2001"/>
              </a:lnSpc>
              <a:buNone/>
            </a:pPr>
            <a:endParaRPr b="0" lang="en-AU" sz="1400" spc="-1" strike="noStrike">
              <a:latin typeface="Arial"/>
            </a:endParaRPr>
          </a:p>
        </p:txBody>
      </p:sp>
      <p:sp>
        <p:nvSpPr>
          <p:cNvPr id="444" name="TextBox 7"/>
          <p:cNvSpPr/>
          <p:nvPr/>
        </p:nvSpPr>
        <p:spPr>
          <a:xfrm>
            <a:off x="-23760" y="4044600"/>
            <a:ext cx="8938440" cy="597960"/>
          </a:xfrm>
          <a:prstGeom prst="rect">
            <a:avLst/>
          </a:prstGeom>
          <a:noFill/>
          <a:ln w="0">
            <a:noFill/>
          </a:ln>
        </p:spPr>
        <p:style>
          <a:lnRef idx="0"/>
          <a:fillRef idx="0"/>
          <a:effectRef idx="0"/>
          <a:fontRef idx="minor"/>
        </p:style>
        <p:txBody>
          <a:bodyPr lIns="90000" rIns="90000" tIns="45000" bIns="45000" anchor="t">
            <a:spAutoFit/>
          </a:bodyPr>
          <a:p>
            <a:pPr>
              <a:lnSpc>
                <a:spcPts val="2001"/>
              </a:lnSpc>
              <a:buNone/>
            </a:pPr>
            <a:r>
              <a:rPr b="0" lang="en-US" sz="1400" spc="-1" strike="noStrike">
                <a:solidFill>
                  <a:srgbClr val="000000"/>
                </a:solidFill>
                <a:latin typeface="Arial"/>
                <a:ea typeface="DejaVu Sans"/>
              </a:rPr>
              <a:t>To verify the ACL syntax, use the </a:t>
            </a:r>
            <a:r>
              <a:rPr b="1" lang="en-US" sz="1400" spc="-1" strike="noStrike">
                <a:solidFill>
                  <a:srgbClr val="000000"/>
                </a:solidFill>
                <a:latin typeface="Arial"/>
                <a:ea typeface="DejaVu Sans"/>
              </a:rPr>
              <a:t>show running-config access-list</a:t>
            </a:r>
            <a:r>
              <a:rPr b="0" lang="en-US" sz="1400" spc="-1" strike="noStrike">
                <a:solidFill>
                  <a:srgbClr val="000000"/>
                </a:solidFill>
                <a:latin typeface="Arial"/>
                <a:ea typeface="DejaVu Sans"/>
              </a:rPr>
              <a:t> and </a:t>
            </a:r>
            <a:r>
              <a:rPr b="1" lang="en-US" sz="1400" spc="-1" strike="noStrike">
                <a:solidFill>
                  <a:srgbClr val="000000"/>
                </a:solidFill>
                <a:latin typeface="Arial"/>
                <a:ea typeface="DejaVu Sans"/>
              </a:rPr>
              <a:t>show access-list</a:t>
            </a:r>
            <a:r>
              <a:rPr b="0" lang="en-US" sz="1400" spc="-1" strike="noStrike">
                <a:solidFill>
                  <a:srgbClr val="000000"/>
                </a:solidFill>
                <a:latin typeface="Arial"/>
                <a:ea typeface="DejaVu Sans"/>
              </a:rPr>
              <a:t> commands, as shown in the example.</a:t>
            </a:r>
            <a:endParaRPr b="0" lang="en-AU" sz="1400" spc="-1" strike="noStrike">
              <a:latin typeface="Arial"/>
            </a:endParaRPr>
          </a:p>
        </p:txBody>
      </p:sp>
      <p:pic>
        <p:nvPicPr>
          <p:cNvPr id="445" name="Picture 3" descr=""/>
          <p:cNvPicPr/>
          <p:nvPr/>
        </p:nvPicPr>
        <p:blipFill>
          <a:blip r:embed="rId1"/>
          <a:stretch/>
        </p:blipFill>
        <p:spPr>
          <a:xfrm>
            <a:off x="4248720" y="911880"/>
            <a:ext cx="4665960" cy="2785680"/>
          </a:xfrm>
          <a:prstGeom prst="rect">
            <a:avLst/>
          </a:prstGeom>
          <a:ln w="0">
            <a:noFill/>
          </a:ln>
        </p:spPr>
      </p:pic>
      <p:sp>
        <p:nvSpPr>
          <p:cNvPr id="446" name="PlaceHolder 3"/>
          <p:cNvSpPr>
            <a:spLocks noGrp="1"/>
          </p:cNvSpPr>
          <p:nvPr>
            <p:ph type="sldNum" idx="5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F2E44CB-5832-4265-BF96-6E6088939B2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Basic ASA Firewall Configuration</a:t>
            </a:r>
            <a:endParaRPr b="0" lang="en-AU" sz="1600" spc="-1" strike="noStrike">
              <a:latin typeface="Arial"/>
            </a:endParaRPr>
          </a:p>
        </p:txBody>
      </p:sp>
      <p:sp>
        <p:nvSpPr>
          <p:cNvPr id="23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Basic ASA Settings</a:t>
            </a:r>
            <a:endParaRPr b="0" lang="en-AU" sz="2200" spc="-1" strike="noStrike">
              <a:latin typeface="Arial"/>
            </a:endParaRPr>
          </a:p>
        </p:txBody>
      </p:sp>
      <p:sp>
        <p:nvSpPr>
          <p:cNvPr id="234" name="Object4"/>
          <p:cNvSpPr/>
          <p:nvPr/>
        </p:nvSpPr>
        <p:spPr>
          <a:xfrm>
            <a:off x="0" y="914400"/>
            <a:ext cx="88120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ASA command line interface (CLI) is a proprietary OS, which has a similar look and feel to the router IOS. </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For example, the ASA CLI contains command prompts similar to that of a Cisco IOS router.</a:t>
            </a:r>
            <a:endParaRPr b="0" lang="en-AU" sz="1800" spc="-1" strike="noStrike">
              <a:latin typeface="Arial"/>
            </a:endParaRPr>
          </a:p>
          <a:p>
            <a:pPr>
              <a:lnSpc>
                <a:spcPct val="100000"/>
              </a:lnSpc>
              <a:buNone/>
            </a:pP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Abbreviation of commands and keywords</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Use of the Tab key to complete a partial command</a:t>
            </a:r>
            <a:endParaRPr b="0" lang="en-AU"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Arial"/>
                <a:ea typeface="DejaVu Sans"/>
              </a:rPr>
              <a:t>Use of the help key (</a:t>
            </a:r>
            <a:r>
              <a:rPr b="1" lang="en-US" sz="1800" spc="-1" strike="noStrike">
                <a:solidFill>
                  <a:srgbClr val="000000"/>
                </a:solidFill>
                <a:latin typeface="Arial"/>
                <a:ea typeface="DejaVu Sans"/>
              </a:rPr>
              <a:t>?</a:t>
            </a:r>
            <a:r>
              <a:rPr b="0" lang="en-US" sz="1800" spc="-1" strike="noStrike">
                <a:solidFill>
                  <a:srgbClr val="000000"/>
                </a:solidFill>
                <a:latin typeface="Arial"/>
                <a:ea typeface="DejaVu Sans"/>
              </a:rPr>
              <a:t>) after a command to view additional syntax</a:t>
            </a:r>
            <a:endParaRPr b="0" lang="en-AU" sz="1800" spc="-1" strike="noStrike">
              <a:latin typeface="Arial"/>
            </a:endParaRPr>
          </a:p>
        </p:txBody>
      </p:sp>
      <p:sp>
        <p:nvSpPr>
          <p:cNvPr id="235" name="PlaceHolder 3"/>
          <p:cNvSpPr>
            <a:spLocks noGrp="1"/>
          </p:cNvSpPr>
          <p:nvPr>
            <p:ph type="sldNum" idx="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146C792-2554-4151-9A2B-21A0159C28B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4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ACL Using Object Groups Examples</a:t>
            </a:r>
            <a:endParaRPr b="0" lang="en-AU" sz="2200" spc="-1" strike="noStrike">
              <a:latin typeface="Arial"/>
            </a:endParaRPr>
          </a:p>
        </p:txBody>
      </p:sp>
      <p:sp>
        <p:nvSpPr>
          <p:cNvPr id="449" name="Object4"/>
          <p:cNvSpPr/>
          <p:nvPr/>
        </p:nvSpPr>
        <p:spPr>
          <a:xfrm>
            <a:off x="0" y="914400"/>
            <a:ext cx="88120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Object grouping is a way to group similar items together to reduce the number of ACEs.</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Object grouping can cluster network objects into one group and outside hosts into another, as shown in the following syntax. The security appliance can also combine both TCP services into a service object group.</a:t>
            </a:r>
            <a:endParaRPr b="0" lang="en-AU" sz="1600" spc="-1" strike="noStrike">
              <a:latin typeface="Arial"/>
            </a:endParaRPr>
          </a:p>
        </p:txBody>
      </p:sp>
      <p:pic>
        <p:nvPicPr>
          <p:cNvPr id="450" name="Picture 6" descr=""/>
          <p:cNvPicPr/>
          <p:nvPr/>
        </p:nvPicPr>
        <p:blipFill>
          <a:blip r:embed="rId1"/>
          <a:stretch/>
        </p:blipFill>
        <p:spPr>
          <a:xfrm>
            <a:off x="888480" y="2718360"/>
            <a:ext cx="7035480" cy="380160"/>
          </a:xfrm>
          <a:prstGeom prst="rect">
            <a:avLst/>
          </a:prstGeom>
          <a:ln w="0">
            <a:noFill/>
          </a:ln>
        </p:spPr>
      </p:pic>
      <p:sp>
        <p:nvSpPr>
          <p:cNvPr id="451" name="PlaceHolder 3"/>
          <p:cNvSpPr>
            <a:spLocks noGrp="1"/>
          </p:cNvSpPr>
          <p:nvPr>
            <p:ph type="sldNum" idx="5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0E54859-FE9D-4A16-9178-254D1868541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ASA ACLs</a:t>
            </a:r>
            <a:endParaRPr b="0" lang="en-AU" sz="1600" spc="-1" strike="noStrike">
              <a:latin typeface="Arial"/>
            </a:endParaRPr>
          </a:p>
        </p:txBody>
      </p:sp>
      <p:sp>
        <p:nvSpPr>
          <p:cNvPr id="453" name="PlaceHolder 2"/>
          <p:cNvSpPr>
            <a:spLocks noGrp="1"/>
          </p:cNvSpPr>
          <p:nvPr>
            <p:ph/>
          </p:nvPr>
        </p:nvSpPr>
        <p:spPr>
          <a:xfrm>
            <a:off x="0" y="274320"/>
            <a:ext cx="9143280" cy="47484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ACL Using Object Groups Examples (Cont.)</a:t>
            </a:r>
            <a:endParaRPr b="0" lang="en-AU" sz="2200" spc="-1" strike="noStrike">
              <a:latin typeface="Arial"/>
            </a:endParaRPr>
          </a:p>
        </p:txBody>
      </p:sp>
      <p:sp>
        <p:nvSpPr>
          <p:cNvPr id="454" name="Object4"/>
          <p:cNvSpPr/>
          <p:nvPr/>
        </p:nvSpPr>
        <p:spPr>
          <a:xfrm>
            <a:off x="0" y="914400"/>
            <a:ext cx="312264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This example shows how to configure the following three object groups: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DejaVu Sans"/>
              </a:rPr>
              <a:t>NET-HOSTS</a:t>
            </a:r>
            <a:r>
              <a:rPr b="0" lang="en-US" sz="1600" spc="-1" strike="noStrike">
                <a:solidFill>
                  <a:srgbClr val="000000"/>
                </a:solidFill>
                <a:latin typeface="Arial"/>
                <a:ea typeface="DejaVu Sans"/>
              </a:rPr>
              <a:t> - Identifies two external hosts.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DejaVu Sans"/>
              </a:rPr>
              <a:t>SERVERS</a:t>
            </a:r>
            <a:r>
              <a:rPr b="0" lang="en-US" sz="1600" spc="-1" strike="noStrike">
                <a:solidFill>
                  <a:srgbClr val="000000"/>
                </a:solidFill>
                <a:latin typeface="Arial"/>
                <a:ea typeface="DejaVu Sans"/>
              </a:rPr>
              <a:t> - Identifies servers providing email and web services.</a:t>
            </a:r>
            <a:endParaRPr b="0" lang="en-AU" sz="1600" spc="-1" strike="noStrike">
              <a:latin typeface="Arial"/>
            </a:endParaRPr>
          </a:p>
          <a:p>
            <a:pPr marL="285840" indent="-285840">
              <a:lnSpc>
                <a:spcPts val="2001"/>
              </a:lnSpc>
              <a:buClr>
                <a:srgbClr val="000000"/>
              </a:buClr>
              <a:buFont typeface="Arial"/>
              <a:buChar char="•"/>
            </a:pPr>
            <a:r>
              <a:rPr b="1" lang="en-US" sz="1600" spc="-1" strike="noStrike">
                <a:solidFill>
                  <a:srgbClr val="000000"/>
                </a:solidFill>
                <a:latin typeface="Arial"/>
                <a:ea typeface="DejaVu Sans"/>
              </a:rPr>
              <a:t>HTTP-SMTP</a:t>
            </a:r>
            <a:r>
              <a:rPr b="0" lang="en-US" sz="1600" spc="-1" strike="noStrike">
                <a:solidFill>
                  <a:srgbClr val="000000"/>
                </a:solidFill>
                <a:latin typeface="Arial"/>
                <a:ea typeface="DejaVu Sans"/>
              </a:rPr>
              <a:t> - Identifies SMTP and HTTP protocols.</a:t>
            </a:r>
            <a:endParaRPr b="0" lang="en-AU" sz="1600" spc="-1" strike="noStrike">
              <a:latin typeface="Arial"/>
            </a:endParaRPr>
          </a:p>
        </p:txBody>
      </p:sp>
      <p:pic>
        <p:nvPicPr>
          <p:cNvPr id="455" name="Picture 7" descr=""/>
          <p:cNvPicPr/>
          <p:nvPr/>
        </p:nvPicPr>
        <p:blipFill>
          <a:blip r:embed="rId1"/>
          <a:stretch/>
        </p:blipFill>
        <p:spPr>
          <a:xfrm>
            <a:off x="5685840" y="137160"/>
            <a:ext cx="2829240" cy="1656720"/>
          </a:xfrm>
          <a:prstGeom prst="rect">
            <a:avLst/>
          </a:prstGeom>
          <a:ln w="0">
            <a:noFill/>
          </a:ln>
        </p:spPr>
      </p:pic>
      <p:pic>
        <p:nvPicPr>
          <p:cNvPr id="456" name="Picture 9" descr=""/>
          <p:cNvPicPr/>
          <p:nvPr/>
        </p:nvPicPr>
        <p:blipFill>
          <a:blip r:embed="rId2"/>
          <a:stretch/>
        </p:blipFill>
        <p:spPr>
          <a:xfrm>
            <a:off x="3483000" y="2014560"/>
            <a:ext cx="5431680" cy="2990880"/>
          </a:xfrm>
          <a:prstGeom prst="rect">
            <a:avLst/>
          </a:prstGeom>
          <a:ln w="0">
            <a:noFill/>
          </a:ln>
        </p:spPr>
      </p:pic>
      <p:sp>
        <p:nvSpPr>
          <p:cNvPr id="457" name="PlaceHolder 3"/>
          <p:cNvSpPr>
            <a:spLocks noGrp="1"/>
          </p:cNvSpPr>
          <p:nvPr>
            <p:ph type="sldNum" idx="5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2B94114-ED49-427D-985A-87652BF4ED7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21.5 NAT Services on an ASA</a:t>
            </a:r>
            <a:endParaRPr b="0" lang="en-AU" sz="4600" spc="-1" strike="noStrike">
              <a:latin typeface="Arial"/>
            </a:endParaRPr>
          </a:p>
        </p:txBody>
      </p:sp>
      <p:sp>
        <p:nvSpPr>
          <p:cNvPr id="459" name="PlaceHolder 2"/>
          <p:cNvSpPr>
            <a:spLocks noGrp="1"/>
          </p:cNvSpPr>
          <p:nvPr>
            <p:ph type="sldNum" idx="5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CBB6803-5F0D-4340-9E3A-BB728BB4079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6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ASA NAT Overview</a:t>
            </a:r>
            <a:endParaRPr b="0" lang="en-AU" sz="2200" spc="-1" strike="noStrike">
              <a:latin typeface="Arial"/>
            </a:endParaRPr>
          </a:p>
        </p:txBody>
      </p:sp>
      <p:sp>
        <p:nvSpPr>
          <p:cNvPr id="462" name="Object4"/>
          <p:cNvSpPr/>
          <p:nvPr/>
        </p:nvSpPr>
        <p:spPr>
          <a:xfrm>
            <a:off x="78840" y="708480"/>
            <a:ext cx="8735760" cy="3780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NAT can be deployed using one of the methods:</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Inside NAT</a:t>
            </a:r>
            <a:r>
              <a:rPr b="0" lang="en-US" sz="1400" spc="-1" strike="noStrike">
                <a:solidFill>
                  <a:srgbClr val="000000"/>
                </a:solidFill>
                <a:latin typeface="Arial"/>
                <a:ea typeface="DejaVu Sans"/>
              </a:rPr>
              <a:t> </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Outside NAT</a:t>
            </a:r>
            <a:r>
              <a:rPr b="0" lang="en-US" sz="1400" spc="-1" strike="noStrike">
                <a:solidFill>
                  <a:srgbClr val="000000"/>
                </a:solidFill>
                <a:latin typeface="Arial"/>
                <a:ea typeface="DejaVu Sans"/>
              </a:rPr>
              <a:t> </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Bidirectional NAT</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DejaVu Sans"/>
              </a:rPr>
              <a:t>Specifically, the Cisco ASA supports the following common types of NAT:</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Dynamic PAT</a:t>
            </a:r>
            <a:r>
              <a:rPr b="0" lang="en-US" sz="1400" spc="-1" strike="noStrike">
                <a:solidFill>
                  <a:srgbClr val="000000"/>
                </a:solidFill>
                <a:latin typeface="Arial"/>
                <a:ea typeface="DejaVu Sans"/>
              </a:rPr>
              <a:t> - This is a many-to-one translation. This is also known as NAT with overload. Usually, an inside pool of private addresses overloading an outside interface or outside address.</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Static NAT</a:t>
            </a:r>
            <a:r>
              <a:rPr b="0" lang="en-US" sz="1400" spc="-1" strike="noStrike">
                <a:solidFill>
                  <a:srgbClr val="000000"/>
                </a:solidFill>
                <a:latin typeface="Arial"/>
                <a:ea typeface="DejaVu Sans"/>
              </a:rPr>
              <a:t> - This is a one-to-one translation. Usually an outside address mapping to an internal server.</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Policy NAT</a:t>
            </a:r>
            <a:r>
              <a:rPr b="0" lang="en-US" sz="1400" spc="-1" strike="noStrike">
                <a:solidFill>
                  <a:srgbClr val="000000"/>
                </a:solidFill>
                <a:latin typeface="Arial"/>
                <a:ea typeface="DejaVu Sans"/>
              </a:rPr>
              <a:t> - Policy-based NAT is based on a set of rules. </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Identity NAT</a:t>
            </a:r>
            <a:r>
              <a:rPr b="0" lang="en-US" sz="1400" spc="-1" strike="noStrike">
                <a:solidFill>
                  <a:srgbClr val="000000"/>
                </a:solidFill>
                <a:latin typeface="Arial"/>
                <a:ea typeface="DejaVu Sans"/>
              </a:rPr>
              <a:t> - A real address is statically translated to itself, essentially bypassing NAT. </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endParaRPr b="0" lang="en-AU" sz="1400" spc="-1" strike="noStrike">
              <a:latin typeface="Arial"/>
            </a:endParaRPr>
          </a:p>
        </p:txBody>
      </p:sp>
      <p:sp>
        <p:nvSpPr>
          <p:cNvPr id="463" name="PlaceHolder 3"/>
          <p:cNvSpPr>
            <a:spLocks noGrp="1"/>
          </p:cNvSpPr>
          <p:nvPr>
            <p:ph type="sldNum" idx="5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FFAD865-82DC-4EC4-A022-7E0BFFD42FC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6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Dynamic NAT</a:t>
            </a:r>
            <a:endParaRPr b="0" lang="en-AU" sz="2200" spc="-1" strike="noStrike">
              <a:latin typeface="Arial"/>
            </a:endParaRPr>
          </a:p>
        </p:txBody>
      </p:sp>
      <p:sp>
        <p:nvSpPr>
          <p:cNvPr id="466" name="Object4"/>
          <p:cNvSpPr/>
          <p:nvPr/>
        </p:nvSpPr>
        <p:spPr>
          <a:xfrm>
            <a:off x="70920" y="731520"/>
            <a:ext cx="8702640" cy="344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To configure network object dynamic NAT, two network objects are required:</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Identify the pool of public IP addresses with the </a:t>
            </a:r>
            <a:r>
              <a:rPr b="1" lang="en-US" sz="1600" spc="-1" strike="noStrike">
                <a:solidFill>
                  <a:srgbClr val="000000"/>
                </a:solidFill>
                <a:latin typeface="Arial"/>
                <a:ea typeface="DejaVu Sans"/>
              </a:rPr>
              <a:t>range</a:t>
            </a:r>
            <a:r>
              <a:rPr b="0" lang="en-US" sz="1600" spc="-1" strike="noStrike">
                <a:solidFill>
                  <a:srgbClr val="000000"/>
                </a:solidFill>
                <a:latin typeface="Arial"/>
                <a:ea typeface="DejaVu Sans"/>
              </a:rPr>
              <a:t> or </a:t>
            </a:r>
            <a:r>
              <a:rPr b="1" lang="en-US" sz="1600" spc="-1" strike="noStrike">
                <a:solidFill>
                  <a:srgbClr val="000000"/>
                </a:solidFill>
                <a:latin typeface="Arial"/>
                <a:ea typeface="DejaVu Sans"/>
              </a:rPr>
              <a:t>subnet</a:t>
            </a:r>
            <a:r>
              <a:rPr b="0" lang="en-US" sz="1600" spc="-1" strike="noStrike">
                <a:solidFill>
                  <a:srgbClr val="000000"/>
                </a:solidFill>
                <a:latin typeface="Arial"/>
                <a:ea typeface="DejaVu Sans"/>
              </a:rPr>
              <a:t> network object commands.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Identify the internal addresses to be translated with the </a:t>
            </a:r>
            <a:r>
              <a:rPr b="1" lang="en-US" sz="1600" spc="-1" strike="noStrike">
                <a:solidFill>
                  <a:srgbClr val="000000"/>
                </a:solidFill>
                <a:latin typeface="Arial"/>
                <a:ea typeface="DejaVu Sans"/>
              </a:rPr>
              <a:t>range</a:t>
            </a:r>
            <a:r>
              <a:rPr b="0" lang="en-US" sz="1600" spc="-1" strike="noStrike">
                <a:solidFill>
                  <a:srgbClr val="000000"/>
                </a:solidFill>
                <a:latin typeface="Arial"/>
                <a:ea typeface="DejaVu Sans"/>
              </a:rPr>
              <a:t> or </a:t>
            </a:r>
            <a:r>
              <a:rPr b="1" lang="en-US" sz="1600" spc="-1" strike="noStrike">
                <a:solidFill>
                  <a:srgbClr val="000000"/>
                </a:solidFill>
                <a:latin typeface="Arial"/>
                <a:ea typeface="DejaVu Sans"/>
              </a:rPr>
              <a:t>subnet</a:t>
            </a:r>
            <a:r>
              <a:rPr b="0" lang="en-US" sz="1600" spc="-1" strike="noStrike">
                <a:solidFill>
                  <a:srgbClr val="000000"/>
                </a:solidFill>
                <a:latin typeface="Arial"/>
                <a:ea typeface="DejaVu Sans"/>
              </a:rPr>
              <a:t> network object commands. </a:t>
            </a:r>
            <a:endParaRPr b="0" lang="en-AU" sz="1600" spc="-1" strike="noStrike">
              <a:latin typeface="Arial"/>
            </a:endParaRPr>
          </a:p>
          <a:p>
            <a:pPr marL="457200">
              <a:lnSpc>
                <a:spcPct val="100000"/>
              </a:lnSpc>
              <a:buNone/>
            </a:pPr>
            <a:endParaRPr b="0" lang="en-AU" sz="1600" spc="-1" strike="noStrike">
              <a:latin typeface="Arial"/>
            </a:endParaRPr>
          </a:p>
          <a:p>
            <a:pPr marL="457200">
              <a:lnSpc>
                <a:spcPct val="100000"/>
              </a:lnSpc>
              <a:buNone/>
            </a:pPr>
            <a:r>
              <a:rPr b="0" lang="en-US" sz="1600" spc="-1" strike="noStrike">
                <a:solidFill>
                  <a:srgbClr val="000000"/>
                </a:solidFill>
                <a:latin typeface="Arial"/>
                <a:ea typeface="DejaVu Sans"/>
              </a:rPr>
              <a:t>The two network objects are then bound together using </a:t>
            </a:r>
            <a:r>
              <a:rPr b="1" lang="en-US" sz="1600" spc="-1" strike="noStrike">
                <a:solidFill>
                  <a:srgbClr val="000000"/>
                </a:solidFill>
                <a:latin typeface="Arial"/>
                <a:ea typeface="DejaVu Sans"/>
              </a:rPr>
              <a:t> nat </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real_if_name</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mapped_if_name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dynamic</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mapped_obj</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interface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ipv6</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dns</a:t>
            </a:r>
            <a:r>
              <a:rPr b="0" lang="en-US" sz="1600" spc="-1" strike="noStrike">
                <a:solidFill>
                  <a:srgbClr val="000000"/>
                </a:solidFill>
                <a:latin typeface="Arial"/>
                <a:ea typeface="DejaVu Sans"/>
              </a:rPr>
              <a:t>] network object command. The </a:t>
            </a:r>
            <a:r>
              <a:rPr b="0" i="1" lang="en-US" sz="1600" spc="-1" strike="noStrike">
                <a:solidFill>
                  <a:srgbClr val="000000"/>
                </a:solidFill>
                <a:latin typeface="Arial"/>
                <a:ea typeface="DejaVu Sans"/>
              </a:rPr>
              <a:t>real_if_name</a:t>
            </a:r>
            <a:r>
              <a:rPr b="0" lang="en-US" sz="1600" spc="-1" strike="noStrike">
                <a:solidFill>
                  <a:srgbClr val="000000"/>
                </a:solidFill>
                <a:latin typeface="Arial"/>
                <a:ea typeface="DejaVu Sans"/>
              </a:rPr>
              <a:t> is the prenat interface. The </a:t>
            </a:r>
            <a:r>
              <a:rPr b="0" i="1" lang="en-US" sz="1600" spc="-1" strike="noStrike">
                <a:solidFill>
                  <a:srgbClr val="000000"/>
                </a:solidFill>
                <a:latin typeface="Arial"/>
                <a:ea typeface="DejaVu Sans"/>
              </a:rPr>
              <a:t>mapped_if_name</a:t>
            </a:r>
            <a:r>
              <a:rPr b="0" lang="en-US" sz="1600" spc="-1" strike="noStrike">
                <a:solidFill>
                  <a:srgbClr val="000000"/>
                </a:solidFill>
                <a:latin typeface="Arial"/>
                <a:ea typeface="DejaVu Sans"/>
              </a:rPr>
              <a:t> is the postnat interface. Notice that there is no space after the comma in the command syntax.</a:t>
            </a:r>
            <a:endParaRPr b="0" lang="en-AU" sz="1600" spc="-1" strike="noStrike">
              <a:latin typeface="Arial"/>
            </a:endParaRPr>
          </a:p>
        </p:txBody>
      </p:sp>
      <p:sp>
        <p:nvSpPr>
          <p:cNvPr id="467" name="PlaceHolder 3"/>
          <p:cNvSpPr>
            <a:spLocks noGrp="1"/>
          </p:cNvSpPr>
          <p:nvPr>
            <p:ph type="sldNum" idx="5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6D7EDB8-DCB1-4DF9-B5D4-D5548952507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69" name="PlaceHolder 2"/>
          <p:cNvSpPr>
            <a:spLocks noGrp="1"/>
          </p:cNvSpPr>
          <p:nvPr>
            <p:ph/>
          </p:nvPr>
        </p:nvSpPr>
        <p:spPr>
          <a:xfrm>
            <a:off x="0" y="274320"/>
            <a:ext cx="9143280" cy="4564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Dynamic NAT (Cont.)</a:t>
            </a:r>
            <a:endParaRPr b="0" lang="en-AU" sz="2200" spc="-1" strike="noStrike">
              <a:latin typeface="Arial"/>
            </a:endParaRPr>
          </a:p>
        </p:txBody>
      </p:sp>
      <p:sp>
        <p:nvSpPr>
          <p:cNvPr id="470" name="TextBox 7"/>
          <p:cNvSpPr/>
          <p:nvPr/>
        </p:nvSpPr>
        <p:spPr>
          <a:xfrm>
            <a:off x="173520" y="731520"/>
            <a:ext cx="8425080" cy="820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In this dynamic NAT example, the inside hosts on the 192.168.1.0/27 network will be dynamically assigned a range of public IP address from 209.165.200.240 to 209.165.200.248</a:t>
            </a:r>
            <a:r>
              <a:rPr b="0" lang="en-US" sz="1400" spc="-1" strike="noStrike">
                <a:solidFill>
                  <a:srgbClr val="000000"/>
                </a:solidFill>
                <a:latin typeface="Arial"/>
                <a:ea typeface="DejaVu Sans"/>
              </a:rPr>
              <a:t>.</a:t>
            </a:r>
            <a:endParaRPr b="0" lang="en-AU" sz="1400" spc="-1" strike="noStrike">
              <a:latin typeface="Arial"/>
            </a:endParaRPr>
          </a:p>
        </p:txBody>
      </p:sp>
      <p:pic>
        <p:nvPicPr>
          <p:cNvPr id="471" name="Picture 5" descr=""/>
          <p:cNvPicPr/>
          <p:nvPr/>
        </p:nvPicPr>
        <p:blipFill>
          <a:blip r:embed="rId1"/>
          <a:stretch/>
        </p:blipFill>
        <p:spPr>
          <a:xfrm>
            <a:off x="981360" y="1663560"/>
            <a:ext cx="7016400" cy="2964960"/>
          </a:xfrm>
          <a:prstGeom prst="rect">
            <a:avLst/>
          </a:prstGeom>
          <a:ln w="0">
            <a:noFill/>
          </a:ln>
        </p:spPr>
      </p:pic>
      <p:sp>
        <p:nvSpPr>
          <p:cNvPr id="472" name="PlaceHolder 3"/>
          <p:cNvSpPr>
            <a:spLocks noGrp="1"/>
          </p:cNvSpPr>
          <p:nvPr>
            <p:ph type="sldNum" idx="5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937D870-954F-499A-9F92-0D4C6ECAC4B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74" name="PlaceHolder 2"/>
          <p:cNvSpPr>
            <a:spLocks noGrp="1"/>
          </p:cNvSpPr>
          <p:nvPr>
            <p:ph/>
          </p:nvPr>
        </p:nvSpPr>
        <p:spPr>
          <a:xfrm>
            <a:off x="0" y="274320"/>
            <a:ext cx="9143280" cy="4564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Dynamic NAT (Cont.)</a:t>
            </a:r>
            <a:endParaRPr b="0" lang="en-AU" sz="2200" spc="-1" strike="noStrike">
              <a:latin typeface="Arial"/>
            </a:endParaRPr>
          </a:p>
        </p:txBody>
      </p:sp>
      <p:sp>
        <p:nvSpPr>
          <p:cNvPr id="475" name="TextBox 7"/>
          <p:cNvSpPr/>
          <p:nvPr/>
        </p:nvSpPr>
        <p:spPr>
          <a:xfrm>
            <a:off x="173520" y="731520"/>
            <a:ext cx="4484160" cy="15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The example displays a sample dynamic NAT configuration to accomplish this task. The </a:t>
            </a:r>
            <a:r>
              <a:rPr b="1" lang="en-US" sz="1400" spc="-1" strike="noStrike">
                <a:solidFill>
                  <a:srgbClr val="000000"/>
                </a:solidFill>
                <a:latin typeface="Arial"/>
                <a:ea typeface="DejaVu Sans"/>
              </a:rPr>
              <a:t>PUBLIC</a:t>
            </a:r>
            <a:r>
              <a:rPr b="0" lang="en-US" sz="1400" spc="-1" strike="noStrike">
                <a:solidFill>
                  <a:srgbClr val="000000"/>
                </a:solidFill>
                <a:latin typeface="Arial"/>
                <a:ea typeface="DejaVu Sans"/>
              </a:rPr>
              <a:t> network object identifies the public IP addresses to be translated to while the </a:t>
            </a:r>
            <a:r>
              <a:rPr b="1" lang="en-US" sz="1400" spc="-1" strike="noStrike">
                <a:solidFill>
                  <a:srgbClr val="000000"/>
                </a:solidFill>
                <a:latin typeface="Arial"/>
                <a:ea typeface="DejaVu Sans"/>
              </a:rPr>
              <a:t>DYNAMIC-NAT</a:t>
            </a:r>
            <a:r>
              <a:rPr b="0" lang="en-US" sz="1400" spc="-1" strike="noStrike">
                <a:solidFill>
                  <a:srgbClr val="000000"/>
                </a:solidFill>
                <a:latin typeface="Arial"/>
                <a:ea typeface="DejaVu Sans"/>
              </a:rPr>
              <a:t> object identifies the internal addresses to be translated and is bound to the </a:t>
            </a:r>
            <a:r>
              <a:rPr b="1" lang="en-US" sz="1400" spc="-1" strike="noStrike">
                <a:solidFill>
                  <a:srgbClr val="000000"/>
                </a:solidFill>
                <a:latin typeface="Arial"/>
                <a:ea typeface="DejaVu Sans"/>
              </a:rPr>
              <a:t>PUBLIC</a:t>
            </a:r>
            <a:r>
              <a:rPr b="0" lang="en-US" sz="1400" spc="-1" strike="noStrike">
                <a:solidFill>
                  <a:srgbClr val="000000"/>
                </a:solidFill>
                <a:latin typeface="Arial"/>
                <a:ea typeface="DejaVu Sans"/>
              </a:rPr>
              <a:t> network object with the </a:t>
            </a:r>
            <a:r>
              <a:rPr b="1" lang="en-US" sz="1400" spc="-1" strike="noStrike">
                <a:solidFill>
                  <a:srgbClr val="000000"/>
                </a:solidFill>
                <a:latin typeface="Arial"/>
                <a:ea typeface="DejaVu Sans"/>
              </a:rPr>
              <a:t>nat</a:t>
            </a:r>
            <a:r>
              <a:rPr b="0" lang="en-US" sz="1400" spc="-1" strike="noStrike">
                <a:solidFill>
                  <a:srgbClr val="000000"/>
                </a:solidFill>
                <a:latin typeface="Arial"/>
                <a:ea typeface="DejaVu Sans"/>
              </a:rPr>
              <a:t> command.</a:t>
            </a:r>
            <a:endParaRPr b="0" lang="en-AU" sz="1400" spc="-1" strike="noStrike">
              <a:latin typeface="Arial"/>
            </a:endParaRPr>
          </a:p>
        </p:txBody>
      </p:sp>
      <p:pic>
        <p:nvPicPr>
          <p:cNvPr id="476" name="Picture 4" descr=""/>
          <p:cNvPicPr/>
          <p:nvPr/>
        </p:nvPicPr>
        <p:blipFill>
          <a:blip r:embed="rId1"/>
          <a:stretch/>
        </p:blipFill>
        <p:spPr>
          <a:xfrm>
            <a:off x="848520" y="2473920"/>
            <a:ext cx="7445880" cy="2154600"/>
          </a:xfrm>
          <a:prstGeom prst="rect">
            <a:avLst/>
          </a:prstGeom>
          <a:ln w="0">
            <a:noFill/>
          </a:ln>
        </p:spPr>
      </p:pic>
      <p:pic>
        <p:nvPicPr>
          <p:cNvPr id="477" name="Picture 8" descr=""/>
          <p:cNvPicPr/>
          <p:nvPr/>
        </p:nvPicPr>
        <p:blipFill>
          <a:blip r:embed="rId2"/>
          <a:stretch/>
        </p:blipFill>
        <p:spPr>
          <a:xfrm>
            <a:off x="4572000" y="515880"/>
            <a:ext cx="3998520" cy="1706400"/>
          </a:xfrm>
          <a:prstGeom prst="rect">
            <a:avLst/>
          </a:prstGeom>
          <a:ln w="0">
            <a:noFill/>
          </a:ln>
        </p:spPr>
      </p:pic>
      <p:sp>
        <p:nvSpPr>
          <p:cNvPr id="478" name="PlaceHolder 3"/>
          <p:cNvSpPr>
            <a:spLocks noGrp="1"/>
          </p:cNvSpPr>
          <p:nvPr>
            <p:ph type="sldNum" idx="5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5CC690F-8BAC-401B-A84F-A2D04081209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80" name="PlaceHolder 2"/>
          <p:cNvSpPr>
            <a:spLocks noGrp="1"/>
          </p:cNvSpPr>
          <p:nvPr>
            <p:ph/>
          </p:nvPr>
        </p:nvSpPr>
        <p:spPr>
          <a:xfrm>
            <a:off x="0" y="274320"/>
            <a:ext cx="9143280" cy="4564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Dynamic NAT (Cont.)</a:t>
            </a:r>
            <a:endParaRPr b="0" lang="en-AU" sz="2200" spc="-1" strike="noStrike">
              <a:latin typeface="Arial"/>
            </a:endParaRPr>
          </a:p>
        </p:txBody>
      </p:sp>
      <p:sp>
        <p:nvSpPr>
          <p:cNvPr id="481" name="TextBox 7"/>
          <p:cNvSpPr/>
          <p:nvPr/>
        </p:nvSpPr>
        <p:spPr>
          <a:xfrm>
            <a:off x="173520" y="731520"/>
            <a:ext cx="797292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following example shows how to allow inside hosts to ping outside hosts</a:t>
            </a:r>
            <a:r>
              <a:rPr b="0" lang="en-US" sz="1400" spc="-1" strike="noStrike">
                <a:solidFill>
                  <a:srgbClr val="000000"/>
                </a:solidFill>
                <a:latin typeface="Arial"/>
                <a:ea typeface="DejaVu Sans"/>
              </a:rPr>
              <a:t>.</a:t>
            </a:r>
            <a:endParaRPr b="0" lang="en-AU" sz="1400" spc="-1" strike="noStrike">
              <a:latin typeface="Arial"/>
            </a:endParaRPr>
          </a:p>
        </p:txBody>
      </p:sp>
      <p:sp>
        <p:nvSpPr>
          <p:cNvPr id="482" name="TextBox 12"/>
          <p:cNvSpPr/>
          <p:nvPr/>
        </p:nvSpPr>
        <p:spPr>
          <a:xfrm>
            <a:off x="611280" y="2891880"/>
            <a:ext cx="707292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To verify the network address translation, use </a:t>
            </a:r>
            <a:r>
              <a:rPr b="1" lang="en-US" sz="1600" spc="-1" strike="noStrike">
                <a:solidFill>
                  <a:srgbClr val="000000"/>
                </a:solidFill>
                <a:latin typeface="Arial"/>
                <a:ea typeface="DejaVu Sans"/>
              </a:rPr>
              <a:t>show xlate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show nat</a:t>
            </a:r>
            <a:r>
              <a:rPr b="0" lang="en-US" sz="1600" spc="-1" strike="noStrike">
                <a:solidFill>
                  <a:srgbClr val="000000"/>
                </a:solidFill>
                <a:latin typeface="Arial"/>
                <a:ea typeface="DejaVu Sans"/>
              </a:rPr>
              <a:t>, and </a:t>
            </a:r>
            <a:r>
              <a:rPr b="1" lang="en-US" sz="1600" spc="-1" strike="noStrike">
                <a:solidFill>
                  <a:srgbClr val="000000"/>
                </a:solidFill>
                <a:latin typeface="Arial"/>
                <a:ea typeface="DejaVu Sans"/>
              </a:rPr>
              <a:t>show nat detail </a:t>
            </a:r>
            <a:r>
              <a:rPr b="0" lang="en-US" sz="1600" spc="-1" strike="noStrike">
                <a:solidFill>
                  <a:srgbClr val="000000"/>
                </a:solidFill>
                <a:latin typeface="Arial"/>
                <a:ea typeface="DejaVu Sans"/>
              </a:rPr>
              <a:t>commands.</a:t>
            </a:r>
            <a:endParaRPr b="0" lang="en-AU" sz="1600" spc="-1" strike="noStrike">
              <a:latin typeface="Arial"/>
            </a:endParaRPr>
          </a:p>
        </p:txBody>
      </p:sp>
      <p:pic>
        <p:nvPicPr>
          <p:cNvPr id="483" name="Picture 5" descr=""/>
          <p:cNvPicPr/>
          <p:nvPr/>
        </p:nvPicPr>
        <p:blipFill>
          <a:blip r:embed="rId1"/>
          <a:stretch/>
        </p:blipFill>
        <p:spPr>
          <a:xfrm>
            <a:off x="1074240" y="1501560"/>
            <a:ext cx="6171840" cy="958320"/>
          </a:xfrm>
          <a:prstGeom prst="rect">
            <a:avLst/>
          </a:prstGeom>
          <a:ln w="0">
            <a:noFill/>
          </a:ln>
        </p:spPr>
      </p:pic>
      <p:sp>
        <p:nvSpPr>
          <p:cNvPr id="484" name="PlaceHolder 3"/>
          <p:cNvSpPr>
            <a:spLocks noGrp="1"/>
          </p:cNvSpPr>
          <p:nvPr>
            <p:ph type="sldNum" idx="6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1B2DA73-758B-4D84-AD05-FFD7B2F5385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8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Dynamic PAT</a:t>
            </a:r>
            <a:endParaRPr b="0" lang="en-AU" sz="2200" spc="-1" strike="noStrike">
              <a:latin typeface="Arial"/>
            </a:endParaRPr>
          </a:p>
        </p:txBody>
      </p:sp>
      <p:sp>
        <p:nvSpPr>
          <p:cNvPr id="487" name="Object4"/>
          <p:cNvSpPr/>
          <p:nvPr/>
        </p:nvSpPr>
        <p:spPr>
          <a:xfrm>
            <a:off x="0" y="731520"/>
            <a:ext cx="9245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To enable inside hosts to overload the outside address, use </a:t>
            </a:r>
            <a:r>
              <a:rPr b="1" lang="en-US" sz="1600" spc="-1" strike="noStrike">
                <a:solidFill>
                  <a:srgbClr val="000000"/>
                </a:solidFill>
                <a:latin typeface="Arial"/>
                <a:ea typeface="DejaVu Sans"/>
              </a:rPr>
              <a:t> nat </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real_if_name</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mapped_if_name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dynamic interface </a:t>
            </a:r>
            <a:r>
              <a:rPr b="0" lang="en-US" sz="1600" spc="-1" strike="noStrike">
                <a:solidFill>
                  <a:srgbClr val="000000"/>
                </a:solidFill>
                <a:latin typeface="Arial"/>
                <a:ea typeface="DejaVu Sans"/>
              </a:rPr>
              <a:t> command, as shown in the example.</a:t>
            </a:r>
            <a:endParaRPr b="0" lang="en-AU" sz="1600" spc="-1" strike="noStrike">
              <a:latin typeface="Arial"/>
            </a:endParaRPr>
          </a:p>
        </p:txBody>
      </p:sp>
      <p:pic>
        <p:nvPicPr>
          <p:cNvPr id="488" name="Picture 3" descr=""/>
          <p:cNvPicPr/>
          <p:nvPr/>
        </p:nvPicPr>
        <p:blipFill>
          <a:blip r:embed="rId1"/>
          <a:stretch/>
        </p:blipFill>
        <p:spPr>
          <a:xfrm>
            <a:off x="0" y="1645920"/>
            <a:ext cx="9143280" cy="1425240"/>
          </a:xfrm>
          <a:prstGeom prst="rect">
            <a:avLst/>
          </a:prstGeom>
          <a:ln w="0">
            <a:noFill/>
          </a:ln>
        </p:spPr>
      </p:pic>
      <p:sp>
        <p:nvSpPr>
          <p:cNvPr id="489" name="PlaceHolder 3"/>
          <p:cNvSpPr>
            <a:spLocks noGrp="1"/>
          </p:cNvSpPr>
          <p:nvPr>
            <p:ph type="sldNum" idx="6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D51DE2F-CDC5-4058-B0B5-D4E4AD65607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9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Static NAT</a:t>
            </a:r>
            <a:endParaRPr b="0" lang="en-AU" sz="2200" spc="-1" strike="noStrike">
              <a:latin typeface="Arial"/>
            </a:endParaRPr>
          </a:p>
        </p:txBody>
      </p:sp>
      <p:sp>
        <p:nvSpPr>
          <p:cNvPr id="492" name="Object4"/>
          <p:cNvSpPr/>
          <p:nvPr/>
        </p:nvSpPr>
        <p:spPr>
          <a:xfrm>
            <a:off x="0" y="739440"/>
            <a:ext cx="8598600" cy="3287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Static NAT is configured when an inside address is mapped to an outside address. For instance, static NAT can be used when a server must be accessible from the outside.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configure static NAT, use the </a:t>
            </a:r>
            <a:r>
              <a:rPr b="1" lang="en-US" sz="1600" spc="-1" strike="noStrike">
                <a:solidFill>
                  <a:srgbClr val="000000"/>
                </a:solidFill>
                <a:latin typeface="Arial"/>
                <a:ea typeface="DejaVu Sans"/>
              </a:rPr>
              <a:t>nat</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real_if_name</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mapped_if_name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static</a:t>
            </a:r>
            <a:r>
              <a:rPr b="0" lang="en-US" sz="1600" spc="-1" strike="noStrike">
                <a:solidFill>
                  <a:srgbClr val="000000"/>
                </a:solidFill>
                <a:latin typeface="Arial"/>
                <a:ea typeface="DejaVu Sans"/>
              </a:rPr>
              <a:t> ma</a:t>
            </a:r>
            <a:r>
              <a:rPr b="0" i="1" lang="en-US" sz="1600" spc="-1" strike="noStrike">
                <a:solidFill>
                  <a:srgbClr val="000000"/>
                </a:solidFill>
                <a:latin typeface="Arial"/>
                <a:ea typeface="DejaVu Sans"/>
              </a:rPr>
              <a:t>pped-inline-host-ip</a:t>
            </a:r>
            <a:r>
              <a:rPr b="0" lang="en-US" sz="1600" spc="-1" strike="noStrike">
                <a:solidFill>
                  <a:srgbClr val="000000"/>
                </a:solidFill>
                <a:latin typeface="Arial"/>
                <a:ea typeface="DejaVu Sans"/>
              </a:rPr>
              <a:t> network object command. The example configuration is on the next slide.</a:t>
            </a:r>
            <a:endParaRPr b="0" lang="en-AU" sz="1600" spc="-1" strike="noStrike">
              <a:latin typeface="Arial"/>
            </a:endParaRPr>
          </a:p>
        </p:txBody>
      </p:sp>
      <p:pic>
        <p:nvPicPr>
          <p:cNvPr id="493" name="Picture 13" descr=""/>
          <p:cNvPicPr/>
          <p:nvPr/>
        </p:nvPicPr>
        <p:blipFill>
          <a:blip r:embed="rId1"/>
          <a:stretch/>
        </p:blipFill>
        <p:spPr>
          <a:xfrm>
            <a:off x="1652040" y="2349720"/>
            <a:ext cx="5294520" cy="2392920"/>
          </a:xfrm>
          <a:prstGeom prst="rect">
            <a:avLst/>
          </a:prstGeom>
          <a:ln w="0">
            <a:noFill/>
          </a:ln>
        </p:spPr>
      </p:pic>
      <p:sp>
        <p:nvSpPr>
          <p:cNvPr id="494" name="PlaceHolder 3"/>
          <p:cNvSpPr>
            <a:spLocks noGrp="1"/>
          </p:cNvSpPr>
          <p:nvPr>
            <p:ph type="sldNum" idx="6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4BDAF4A-25C4-41B7-8A75-50B223C34E5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Basic ASA Firewall Configuration</a:t>
            </a:r>
            <a:endParaRPr b="0" lang="en-AU" sz="1600" spc="-1" strike="noStrike">
              <a:latin typeface="Arial"/>
            </a:endParaRPr>
          </a:p>
        </p:txBody>
      </p:sp>
      <p:sp>
        <p:nvSpPr>
          <p:cNvPr id="23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Basic ASA Settings (Cont.)</a:t>
            </a:r>
            <a:endParaRPr b="0" lang="en-AU" sz="2200" spc="-1" strike="noStrike">
              <a:latin typeface="Arial"/>
            </a:endParaRPr>
          </a:p>
        </p:txBody>
      </p:sp>
      <p:sp>
        <p:nvSpPr>
          <p:cNvPr id="238" name="Object4"/>
          <p:cNvSpPr/>
          <p:nvPr/>
        </p:nvSpPr>
        <p:spPr>
          <a:xfrm>
            <a:off x="0" y="914400"/>
            <a:ext cx="8812080" cy="43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table contrasts common IOS router and ASA commands.</a:t>
            </a:r>
            <a:endParaRPr b="0" lang="en-AU" sz="1800" spc="-1" strike="noStrike">
              <a:latin typeface="Arial"/>
            </a:endParaRPr>
          </a:p>
        </p:txBody>
      </p:sp>
      <p:pic>
        <p:nvPicPr>
          <p:cNvPr id="239" name="Picture 5" descr=""/>
          <p:cNvPicPr/>
          <p:nvPr/>
        </p:nvPicPr>
        <p:blipFill>
          <a:blip r:embed="rId1"/>
          <a:stretch/>
        </p:blipFill>
        <p:spPr>
          <a:xfrm>
            <a:off x="1210680" y="1369080"/>
            <a:ext cx="5797080" cy="3079080"/>
          </a:xfrm>
          <a:prstGeom prst="rect">
            <a:avLst/>
          </a:prstGeom>
          <a:ln w="0">
            <a:noFill/>
          </a:ln>
        </p:spPr>
      </p:pic>
      <p:sp>
        <p:nvSpPr>
          <p:cNvPr id="240" name="PlaceHolder 3"/>
          <p:cNvSpPr>
            <a:spLocks noGrp="1"/>
          </p:cNvSpPr>
          <p:nvPr>
            <p:ph type="sldNum" idx="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F7522AD-C140-4FAA-A22A-EF96DD9B08E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NAT Services on an ASA</a:t>
            </a:r>
            <a:endParaRPr b="0" lang="en-AU" sz="1600" spc="-1" strike="noStrike">
              <a:latin typeface="Arial"/>
            </a:endParaRPr>
          </a:p>
        </p:txBody>
      </p:sp>
      <p:sp>
        <p:nvSpPr>
          <p:cNvPr id="49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Static NAT (Cont.)</a:t>
            </a:r>
            <a:endParaRPr b="0" lang="en-AU" sz="2200" spc="-1" strike="noStrike">
              <a:latin typeface="Arial"/>
            </a:endParaRPr>
          </a:p>
        </p:txBody>
      </p:sp>
      <p:pic>
        <p:nvPicPr>
          <p:cNvPr id="497" name="Picture 5" descr=""/>
          <p:cNvPicPr/>
          <p:nvPr/>
        </p:nvPicPr>
        <p:blipFill>
          <a:blip r:embed="rId1"/>
          <a:stretch/>
        </p:blipFill>
        <p:spPr>
          <a:xfrm>
            <a:off x="1117440" y="1298520"/>
            <a:ext cx="6908400" cy="2545920"/>
          </a:xfrm>
          <a:prstGeom prst="rect">
            <a:avLst/>
          </a:prstGeom>
          <a:ln w="0">
            <a:noFill/>
          </a:ln>
        </p:spPr>
      </p:pic>
      <p:sp>
        <p:nvSpPr>
          <p:cNvPr id="498" name="PlaceHolder 3"/>
          <p:cNvSpPr>
            <a:spLocks noGrp="1"/>
          </p:cNvSpPr>
          <p:nvPr>
            <p:ph type="sldNum" idx="6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3AB4A79-3265-4FA5-97C2-6CA76A61A1E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21.6 AAA</a:t>
            </a:r>
            <a:endParaRPr b="0" lang="en-AU" sz="4600" spc="-1" strike="noStrike">
              <a:latin typeface="Arial"/>
            </a:endParaRPr>
          </a:p>
        </p:txBody>
      </p:sp>
      <p:sp>
        <p:nvSpPr>
          <p:cNvPr id="500" name="PlaceHolder 2"/>
          <p:cNvSpPr>
            <a:spLocks noGrp="1"/>
          </p:cNvSpPr>
          <p:nvPr>
            <p:ph type="sldNum" idx="6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18623D1-4C53-48D5-BCF7-2CB8A69BE15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AAA</a:t>
            </a:r>
            <a:endParaRPr b="0" lang="en-AU" sz="1600" spc="-1" strike="noStrike">
              <a:latin typeface="Arial"/>
            </a:endParaRPr>
          </a:p>
        </p:txBody>
      </p:sp>
      <p:sp>
        <p:nvSpPr>
          <p:cNvPr id="50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AAA Review</a:t>
            </a:r>
            <a:endParaRPr b="0" lang="en-AU" sz="2200" spc="-1" strike="noStrike">
              <a:latin typeface="Arial"/>
            </a:endParaRPr>
          </a:p>
        </p:txBody>
      </p:sp>
      <p:sp>
        <p:nvSpPr>
          <p:cNvPr id="503" name="Object4"/>
          <p:cNvSpPr/>
          <p:nvPr/>
        </p:nvSpPr>
        <p:spPr>
          <a:xfrm>
            <a:off x="0" y="708840"/>
            <a:ext cx="900144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Authentication, authorization, and accounting (AAA) provides an extra level of protection and user control. Using AAA only, authenticated and authorized users can be permitted to connect through the ASA.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Authorization controls access, per user, after users are authenticated. Authorization controls the services and commands that are available to each authenticated user.</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Accounting tracks traffic that passes through the ASA, enabling administrators to have a record of user activity. </a:t>
            </a:r>
            <a:endParaRPr b="0" lang="en-AU" sz="1600" spc="-1" strike="noStrike">
              <a:latin typeface="Arial"/>
            </a:endParaRPr>
          </a:p>
        </p:txBody>
      </p:sp>
      <p:sp>
        <p:nvSpPr>
          <p:cNvPr id="504" name="PlaceHolder 3"/>
          <p:cNvSpPr>
            <a:spLocks noGrp="1"/>
          </p:cNvSpPr>
          <p:nvPr>
            <p:ph type="sldNum" idx="6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7429E78-6E40-4E9C-A587-2F57512EACF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AAA</a:t>
            </a:r>
            <a:endParaRPr b="0" lang="en-AU" sz="1600" spc="-1" strike="noStrike">
              <a:latin typeface="Arial"/>
            </a:endParaRPr>
          </a:p>
        </p:txBody>
      </p:sp>
      <p:sp>
        <p:nvSpPr>
          <p:cNvPr id="50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Local Database and Servers</a:t>
            </a:r>
            <a:endParaRPr b="0" lang="en-AU" sz="2200" spc="-1" strike="noStrike">
              <a:latin typeface="Arial"/>
            </a:endParaRPr>
          </a:p>
        </p:txBody>
      </p:sp>
      <p:sp>
        <p:nvSpPr>
          <p:cNvPr id="507" name="TextBox 6"/>
          <p:cNvSpPr/>
          <p:nvPr/>
        </p:nvSpPr>
        <p:spPr>
          <a:xfrm>
            <a:off x="0" y="678600"/>
            <a:ext cx="9078480" cy="130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Use the </a:t>
            </a:r>
            <a:r>
              <a:rPr b="1" lang="en-US" sz="1600" spc="-1" strike="noStrike">
                <a:solidFill>
                  <a:srgbClr val="000000"/>
                </a:solidFill>
                <a:latin typeface="Arial"/>
                <a:ea typeface="DejaVu Sans"/>
              </a:rPr>
              <a:t>username</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name</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password</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password</a:t>
            </a:r>
            <a:r>
              <a:rPr b="0" lang="en-US" sz="1600" spc="-1" strike="noStrike">
                <a:solidFill>
                  <a:srgbClr val="000000"/>
                </a:solidFill>
                <a:latin typeface="Arial"/>
                <a:ea typeface="DejaVu Sans"/>
              </a:rPr>
              <a:t> [</a:t>
            </a:r>
            <a:r>
              <a:rPr b="1" lang="en-US" sz="1600" spc="-1" strike="noStrike">
                <a:solidFill>
                  <a:srgbClr val="000000"/>
                </a:solidFill>
                <a:latin typeface="Arial"/>
                <a:ea typeface="DejaVu Sans"/>
              </a:rPr>
              <a:t>privilege</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priv-level</a:t>
            </a:r>
            <a:r>
              <a:rPr b="0" lang="en-US" sz="1600" spc="-1" strike="noStrike">
                <a:solidFill>
                  <a:srgbClr val="000000"/>
                </a:solidFill>
                <a:latin typeface="Arial"/>
                <a:ea typeface="DejaVu Sans"/>
              </a:rPr>
              <a:t>] command to create local user accounts. To erase a user from the local database, use the </a:t>
            </a:r>
            <a:r>
              <a:rPr b="1" lang="en-US" sz="1600" spc="-1" strike="noStrike">
                <a:solidFill>
                  <a:srgbClr val="000000"/>
                </a:solidFill>
                <a:latin typeface="Arial"/>
                <a:ea typeface="DejaVu Sans"/>
              </a:rPr>
              <a:t>clear config username </a:t>
            </a:r>
            <a:r>
              <a:rPr b="0" lang="en-US" sz="1600" spc="-1" strike="noStrike">
                <a:solidFill>
                  <a:srgbClr val="000000"/>
                </a:solidFill>
                <a:latin typeface="Arial"/>
                <a:ea typeface="DejaVu Sans"/>
              </a:rPr>
              <a:t>[</a:t>
            </a:r>
            <a:r>
              <a:rPr b="0" i="1" lang="en-US" sz="1600" spc="-1" strike="noStrike">
                <a:solidFill>
                  <a:srgbClr val="000000"/>
                </a:solidFill>
                <a:latin typeface="Arial"/>
                <a:ea typeface="DejaVu Sans"/>
              </a:rPr>
              <a:t>name</a:t>
            </a:r>
            <a:r>
              <a:rPr b="0" lang="en-US" sz="1600" spc="-1" strike="noStrike">
                <a:solidFill>
                  <a:srgbClr val="000000"/>
                </a:solidFill>
                <a:latin typeface="Arial"/>
                <a:ea typeface="DejaVu Sans"/>
              </a:rPr>
              <a:t>] command. To view all user accounts, use the </a:t>
            </a:r>
            <a:r>
              <a:rPr b="1" lang="en-US" sz="1600" spc="-1" strike="noStrike">
                <a:solidFill>
                  <a:srgbClr val="000000"/>
                </a:solidFill>
                <a:latin typeface="Arial"/>
                <a:ea typeface="DejaVu Sans"/>
              </a:rPr>
              <a:t>show running-config username </a:t>
            </a:r>
            <a:r>
              <a:rPr b="0" lang="en-US" sz="1600" spc="-1" strike="noStrike">
                <a:solidFill>
                  <a:srgbClr val="000000"/>
                </a:solidFill>
                <a:latin typeface="Arial"/>
                <a:ea typeface="DejaVu Sans"/>
              </a:rPr>
              <a:t>command.</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configure a TACACS+ or RADIUS server, use the commands listed in the table.</a:t>
            </a:r>
            <a:endParaRPr b="0" lang="en-AU" sz="1600" spc="-1" strike="noStrike">
              <a:latin typeface="Arial"/>
            </a:endParaRPr>
          </a:p>
        </p:txBody>
      </p:sp>
      <p:graphicFrame>
        <p:nvGraphicFramePr>
          <p:cNvPr id="508" name="Table 52"/>
          <p:cNvGraphicFramePr/>
          <p:nvPr/>
        </p:nvGraphicFramePr>
        <p:xfrm>
          <a:off x="64800" y="1992240"/>
          <a:ext cx="8960400" cy="0"/>
        </p:xfrm>
        <a:graphic>
          <a:graphicData uri="http://schemas.openxmlformats.org/drawingml/2006/table">
            <a:tbl>
              <a:tblPr/>
              <a:tblGrid>
                <a:gridCol w="4086000"/>
                <a:gridCol w="4874760"/>
              </a:tblGrid>
              <a:tr h="0">
                <a:tc>
                  <a:txBody>
                    <a:bodyPr lIns="37800" rIns="37800" anchor="t">
                      <a:noAutofit/>
                    </a:bodyPr>
                    <a:p>
                      <a:pPr>
                        <a:lnSpc>
                          <a:spcPct val="100000"/>
                        </a:lnSpc>
                        <a:buNone/>
                      </a:pPr>
                      <a:r>
                        <a:rPr b="0" lang="en-US" sz="1200" spc="-1" strike="noStrike">
                          <a:solidFill>
                            <a:srgbClr val="ffffff"/>
                          </a:solidFill>
                          <a:latin typeface="Calibri"/>
                        </a:rPr>
                        <a:t>ASA Command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1" lang="en-US" sz="1200" spc="-1" strike="noStrike">
                          <a:solidFill>
                            <a:srgbClr val="000000"/>
                          </a:solidFill>
                          <a:latin typeface="Courier New"/>
                        </a:rPr>
                        <a:t>aaa-server</a:t>
                      </a:r>
                      <a:r>
                        <a:rPr b="0" lang="en-US" sz="1200" spc="-1" strike="noStrike">
                          <a:solidFill>
                            <a:srgbClr val="000000"/>
                          </a:solidFill>
                          <a:latin typeface="Courier New"/>
                        </a:rPr>
                        <a:t> </a:t>
                      </a:r>
                      <a:r>
                        <a:rPr b="0" i="1" lang="en-US" sz="1200" spc="-1" strike="noStrike">
                          <a:solidFill>
                            <a:srgbClr val="000000"/>
                          </a:solidFill>
                          <a:latin typeface="Courier New"/>
                        </a:rPr>
                        <a:t>server-tag</a:t>
                      </a:r>
                      <a:r>
                        <a:rPr b="0" lang="en-US" sz="1200" spc="-1" strike="noStrike">
                          <a:solidFill>
                            <a:srgbClr val="000000"/>
                          </a:solidFill>
                          <a:latin typeface="Courier New"/>
                        </a:rPr>
                        <a:t> </a:t>
                      </a:r>
                      <a:r>
                        <a:rPr b="1" lang="en-US" sz="1200" spc="-1" strike="noStrike">
                          <a:solidFill>
                            <a:srgbClr val="000000"/>
                          </a:solidFill>
                          <a:latin typeface="Courier New"/>
                        </a:rPr>
                        <a:t>protocol</a:t>
                      </a:r>
                      <a:r>
                        <a:rPr b="0" lang="en-US" sz="1200" spc="-1" strike="noStrike">
                          <a:solidFill>
                            <a:srgbClr val="000000"/>
                          </a:solidFill>
                          <a:latin typeface="Courier New"/>
                        </a:rPr>
                        <a:t> </a:t>
                      </a:r>
                      <a:r>
                        <a:rPr b="0" i="1" lang="en-US" sz="1200" spc="-1" strike="noStrike">
                          <a:solidFill>
                            <a:srgbClr val="000000"/>
                          </a:solidFill>
                          <a:latin typeface="Courier New"/>
                        </a:rPr>
                        <a:t>protocol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Creates a TACACS+ or RADIUS AAA server group.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1" lang="en-US" sz="1200" spc="-1" strike="noStrike">
                          <a:solidFill>
                            <a:srgbClr val="000000"/>
                          </a:solidFill>
                          <a:latin typeface="Courier New"/>
                        </a:rPr>
                        <a:t>aaa-server</a:t>
                      </a:r>
                      <a:r>
                        <a:rPr b="0" lang="en-US" sz="1200" spc="-1" strike="noStrike">
                          <a:solidFill>
                            <a:srgbClr val="000000"/>
                          </a:solidFill>
                          <a:latin typeface="Courier New"/>
                        </a:rPr>
                        <a:t> </a:t>
                      </a:r>
                      <a:r>
                        <a:rPr b="0" i="1" lang="en-US" sz="1200" spc="-1" strike="noStrike">
                          <a:solidFill>
                            <a:srgbClr val="000000"/>
                          </a:solidFill>
                          <a:latin typeface="Courier New"/>
                        </a:rPr>
                        <a:t>server-tag</a:t>
                      </a:r>
                      <a:r>
                        <a:rPr b="0" lang="en-US" sz="1200" spc="-1" strike="noStrike">
                          <a:solidFill>
                            <a:srgbClr val="000000"/>
                          </a:solidFill>
                          <a:latin typeface="Courier New"/>
                        </a:rPr>
                        <a:t> [(-interface name )] </a:t>
                      </a:r>
                      <a:r>
                        <a:rPr b="1" lang="en-US" sz="1200" spc="-1" strike="noStrike">
                          <a:solidFill>
                            <a:srgbClr val="000000"/>
                          </a:solidFill>
                          <a:latin typeface="Courier New"/>
                        </a:rPr>
                        <a:t>host</a:t>
                      </a:r>
                      <a:r>
                        <a:rPr b="0" lang="en-US" sz="1200" spc="-1" strike="noStrike">
                          <a:solidFill>
                            <a:srgbClr val="000000"/>
                          </a:solidFill>
                          <a:latin typeface="Courier New"/>
                        </a:rPr>
                        <a:t> {</a:t>
                      </a:r>
                      <a:r>
                        <a:rPr b="0" i="1" lang="en-US" sz="1200" spc="-1" strike="noStrike">
                          <a:solidFill>
                            <a:srgbClr val="000000"/>
                          </a:solidFill>
                          <a:latin typeface="Courier New"/>
                        </a:rPr>
                        <a:t>server-ip</a:t>
                      </a:r>
                      <a:r>
                        <a:rPr b="0" lang="en-US" sz="1200" spc="-1" strike="noStrike">
                          <a:solidFill>
                            <a:srgbClr val="000000"/>
                          </a:solidFill>
                          <a:latin typeface="Courier New"/>
                        </a:rPr>
                        <a:t> | </a:t>
                      </a:r>
                      <a:r>
                        <a:rPr b="0" i="1" lang="en-US" sz="1200" spc="-1" strike="noStrike">
                          <a:solidFill>
                            <a:srgbClr val="000000"/>
                          </a:solidFill>
                          <a:latin typeface="Courier New"/>
                        </a:rPr>
                        <a:t>name</a:t>
                      </a:r>
                      <a:r>
                        <a:rPr b="0" lang="en-US" sz="1200" spc="-1" strike="noStrike">
                          <a:solidFill>
                            <a:srgbClr val="000000"/>
                          </a:solidFill>
                          <a:latin typeface="Courier New"/>
                        </a:rPr>
                        <a:t> } [ </a:t>
                      </a:r>
                      <a:r>
                        <a:rPr b="0" i="1" lang="en-US" sz="1200" spc="-1" strike="noStrike">
                          <a:solidFill>
                            <a:srgbClr val="000000"/>
                          </a:solidFill>
                          <a:latin typeface="Courier New"/>
                        </a:rPr>
                        <a:t>key</a:t>
                      </a:r>
                      <a:r>
                        <a:rPr b="0" lang="en-US" sz="1200" spc="-1" strike="noStrike">
                          <a:solidFill>
                            <a:srgbClr val="000000"/>
                          </a:solidFill>
                          <a:latin typeface="Courier New"/>
                        </a:rPr>
                        <a:t> ]</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Configures a AAA server as part of a AAA server group.</a:t>
                      </a:r>
                      <a:endParaRPr b="0" lang="en-AU" sz="1200" spc="-1" strike="noStrike">
                        <a:latin typeface="Arial"/>
                      </a:endParaRPr>
                    </a:p>
                    <a:p>
                      <a:pPr>
                        <a:lnSpc>
                          <a:spcPct val="100000"/>
                        </a:lnSpc>
                        <a:buNone/>
                      </a:pPr>
                      <a:r>
                        <a:rPr b="0" lang="en-US" sz="1200" spc="-1" strike="noStrike">
                          <a:solidFill>
                            <a:srgbClr val="58585b"/>
                          </a:solidFill>
                          <a:latin typeface="Calibri"/>
                        </a:rPr>
                        <a:t>Also configures AAA server parameters that are host-specific.</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509" name="TextBox 7"/>
          <p:cNvSpPr/>
          <p:nvPr/>
        </p:nvSpPr>
        <p:spPr>
          <a:xfrm>
            <a:off x="138600" y="2952360"/>
            <a:ext cx="854748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example shows configuration of a AAA TACACS+ server on an ASA 5506-X.</a:t>
            </a:r>
            <a:endParaRPr b="0" lang="en-AU" sz="1600" spc="-1" strike="noStrike">
              <a:latin typeface="Arial"/>
            </a:endParaRPr>
          </a:p>
        </p:txBody>
      </p:sp>
      <p:pic>
        <p:nvPicPr>
          <p:cNvPr id="510" name="Picture 5" descr=""/>
          <p:cNvPicPr/>
          <p:nvPr/>
        </p:nvPicPr>
        <p:blipFill>
          <a:blip r:embed="rId1"/>
          <a:stretch/>
        </p:blipFill>
        <p:spPr>
          <a:xfrm>
            <a:off x="1572480" y="3291120"/>
            <a:ext cx="5997960" cy="1776600"/>
          </a:xfrm>
          <a:prstGeom prst="rect">
            <a:avLst/>
          </a:prstGeom>
          <a:ln w="0">
            <a:noFill/>
          </a:ln>
        </p:spPr>
      </p:pic>
      <p:sp>
        <p:nvSpPr>
          <p:cNvPr id="511" name="PlaceHolder 3"/>
          <p:cNvSpPr>
            <a:spLocks noGrp="1"/>
          </p:cNvSpPr>
          <p:nvPr>
            <p:ph type="sldNum" idx="6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46BD4A4-0E97-4CFE-8911-70C1372D762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AAA</a:t>
            </a:r>
            <a:endParaRPr b="0" lang="en-AU" sz="1600" spc="-1" strike="noStrike">
              <a:latin typeface="Arial"/>
            </a:endParaRPr>
          </a:p>
        </p:txBody>
      </p:sp>
      <p:sp>
        <p:nvSpPr>
          <p:cNvPr id="51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AAA Configuration</a:t>
            </a:r>
            <a:endParaRPr b="0" lang="en-AU" sz="2200" spc="-1" strike="noStrike">
              <a:latin typeface="Arial"/>
            </a:endParaRPr>
          </a:p>
        </p:txBody>
      </p:sp>
      <p:sp>
        <p:nvSpPr>
          <p:cNvPr id="514"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To authenticate users who access the ASA CLI over a console (</a:t>
            </a:r>
            <a:r>
              <a:rPr b="1" lang="en-US" sz="1600" spc="-1" strike="noStrike">
                <a:solidFill>
                  <a:srgbClr val="000000"/>
                </a:solidFill>
                <a:latin typeface="Arial"/>
                <a:ea typeface="DejaVu Sans"/>
              </a:rPr>
              <a:t>serial</a:t>
            </a:r>
            <a:r>
              <a:rPr b="0" lang="en-US" sz="1600" spc="-1" strike="noStrike">
                <a:solidFill>
                  <a:srgbClr val="000000"/>
                </a:solidFill>
                <a:latin typeface="Arial"/>
                <a:ea typeface="DejaVu Sans"/>
              </a:rPr>
              <a:t>), SSH, HTTPS (ASDM), or Telnet connection, or to authenticate users who access privileged EXEC mode using the </a:t>
            </a:r>
            <a:r>
              <a:rPr b="1" lang="en-US" sz="1600" spc="-1" strike="noStrike">
                <a:solidFill>
                  <a:srgbClr val="000000"/>
                </a:solidFill>
                <a:latin typeface="Arial"/>
                <a:ea typeface="DejaVu Sans"/>
              </a:rPr>
              <a:t>enable</a:t>
            </a:r>
            <a:r>
              <a:rPr b="0" lang="en-US" sz="1600" spc="-1" strike="noStrike">
                <a:solidFill>
                  <a:srgbClr val="000000"/>
                </a:solidFill>
                <a:latin typeface="Arial"/>
                <a:ea typeface="DejaVu Sans"/>
              </a:rPr>
              <a:t> command, use the </a:t>
            </a:r>
            <a:r>
              <a:rPr b="1" lang="en-US" sz="1600" spc="-1" strike="noStrike">
                <a:solidFill>
                  <a:srgbClr val="000000"/>
                </a:solidFill>
                <a:latin typeface="Arial"/>
                <a:ea typeface="DejaVu Sans"/>
              </a:rPr>
              <a:t>aaa authentication enable console</a:t>
            </a:r>
            <a:r>
              <a:rPr b="0" lang="en-US" sz="1600" spc="-1" strike="noStrike">
                <a:solidFill>
                  <a:srgbClr val="000000"/>
                </a:solidFill>
                <a:latin typeface="Arial"/>
                <a:ea typeface="DejaVu Sans"/>
              </a:rPr>
              <a:t> command in global configuration mode.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p:txBody>
      </p:sp>
      <p:pic>
        <p:nvPicPr>
          <p:cNvPr id="515" name="Picture 5" descr=""/>
          <p:cNvPicPr/>
          <p:nvPr/>
        </p:nvPicPr>
        <p:blipFill>
          <a:blip r:embed="rId1"/>
          <a:stretch/>
        </p:blipFill>
        <p:spPr>
          <a:xfrm>
            <a:off x="784080" y="2028960"/>
            <a:ext cx="7575120" cy="361080"/>
          </a:xfrm>
          <a:prstGeom prst="rect">
            <a:avLst/>
          </a:prstGeom>
          <a:ln w="0">
            <a:noFill/>
          </a:ln>
        </p:spPr>
      </p:pic>
      <p:sp>
        <p:nvSpPr>
          <p:cNvPr id="516" name="PlaceHolder 3"/>
          <p:cNvSpPr>
            <a:spLocks noGrp="1"/>
          </p:cNvSpPr>
          <p:nvPr>
            <p:ph type="sldNum" idx="6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741440C-AA30-4FDC-B79A-73B0EC8A8B5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AAA</a:t>
            </a:r>
            <a:endParaRPr b="0" lang="en-AU" sz="1600" spc="-1" strike="noStrike">
              <a:latin typeface="Arial"/>
            </a:endParaRPr>
          </a:p>
        </p:txBody>
      </p:sp>
      <p:sp>
        <p:nvSpPr>
          <p:cNvPr id="51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AAA Configuration (Cont.)</a:t>
            </a:r>
            <a:endParaRPr b="0" lang="en-AU" sz="2200" spc="-1" strike="noStrike">
              <a:latin typeface="Arial"/>
            </a:endParaRPr>
          </a:p>
        </p:txBody>
      </p:sp>
      <p:sp>
        <p:nvSpPr>
          <p:cNvPr id="519" name="Object4"/>
          <p:cNvSpPr/>
          <p:nvPr/>
        </p:nvSpPr>
        <p:spPr>
          <a:xfrm>
            <a:off x="0" y="70884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example provides a sample AAA configuration that is then verified and tested.</a:t>
            </a:r>
            <a:endParaRPr b="0" lang="en-AU" sz="1600" spc="-1" strike="noStrike">
              <a:latin typeface="Arial"/>
            </a:endParaRPr>
          </a:p>
        </p:txBody>
      </p:sp>
      <p:pic>
        <p:nvPicPr>
          <p:cNvPr id="520" name="Picture 7" descr=""/>
          <p:cNvPicPr/>
          <p:nvPr/>
        </p:nvPicPr>
        <p:blipFill>
          <a:blip r:embed="rId1"/>
          <a:stretch/>
        </p:blipFill>
        <p:spPr>
          <a:xfrm>
            <a:off x="2017800" y="1078920"/>
            <a:ext cx="4515840" cy="3836880"/>
          </a:xfrm>
          <a:prstGeom prst="rect">
            <a:avLst/>
          </a:prstGeom>
          <a:ln w="0">
            <a:noFill/>
          </a:ln>
        </p:spPr>
      </p:pic>
      <p:sp>
        <p:nvSpPr>
          <p:cNvPr id="521" name="PlaceHolder 3"/>
          <p:cNvSpPr>
            <a:spLocks noGrp="1"/>
          </p:cNvSpPr>
          <p:nvPr>
            <p:ph type="sldNum" idx="6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5B4D192-ED46-462D-8DFE-6538ADEC147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21.7 Service Policies on an ASA</a:t>
            </a:r>
            <a:endParaRPr b="0" lang="en-AU" sz="4600" spc="-1" strike="noStrike">
              <a:latin typeface="Arial"/>
            </a:endParaRPr>
          </a:p>
        </p:txBody>
      </p:sp>
      <p:sp>
        <p:nvSpPr>
          <p:cNvPr id="523" name="PlaceHolder 2"/>
          <p:cNvSpPr>
            <a:spLocks noGrp="1"/>
          </p:cNvSpPr>
          <p:nvPr>
            <p:ph type="sldNum" idx="6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9C31B7B-C1F1-43A8-BA94-12BE18907E8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Service Policies on an ASA</a:t>
            </a:r>
            <a:endParaRPr b="0" lang="en-AU" sz="1600" spc="-1" strike="noStrike">
              <a:latin typeface="Arial"/>
            </a:endParaRPr>
          </a:p>
        </p:txBody>
      </p:sp>
      <p:sp>
        <p:nvSpPr>
          <p:cNvPr id="52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Overview of MPF</a:t>
            </a:r>
            <a:endParaRPr b="0" lang="en-AU" sz="2200" spc="-1" strike="noStrike">
              <a:latin typeface="Arial"/>
            </a:endParaRPr>
          </a:p>
        </p:txBody>
      </p:sp>
      <p:sp>
        <p:nvSpPr>
          <p:cNvPr id="526" name="Object4"/>
          <p:cNvSpPr/>
          <p:nvPr/>
        </p:nvSpPr>
        <p:spPr>
          <a:xfrm>
            <a:off x="0" y="914400"/>
            <a:ext cx="888300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A Modular Policy Framework (MPF) configuration defines a set of rules for applying firewall features, such as traffic inspection and QoS, to the traffic that traverses the ASA. MPF allows granular classification of traffic flows, which enables the application of different advanced policies to different flows. </a:t>
            </a: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Cisco MPF uses three configuration objects to define modular, object-oriented, hierarchical policies:</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Class Maps - What are we looking for?</a:t>
            </a:r>
            <a:br>
              <a:rPr sz="1500"/>
            </a:br>
            <a:br>
              <a:rPr sz="1500"/>
            </a:br>
            <a:r>
              <a:rPr b="0" lang="en-US" sz="1500" spc="-1" strike="noStrike">
                <a:solidFill>
                  <a:srgbClr val="000000"/>
                </a:solidFill>
                <a:latin typeface="Arial"/>
                <a:ea typeface="DejaVu Sans"/>
              </a:rPr>
              <a:t> </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Policy Maps - What shall we do with it?</a:t>
            </a:r>
            <a:br>
              <a:rPr sz="1500"/>
            </a:br>
            <a:br>
              <a:rPr sz="1500"/>
            </a:br>
            <a:r>
              <a:rPr b="0" lang="en-US" sz="1500" spc="-1" strike="noStrike">
                <a:solidFill>
                  <a:srgbClr val="000000"/>
                </a:solidFill>
                <a:latin typeface="Arial"/>
                <a:ea typeface="DejaVu Sans"/>
              </a:rPr>
              <a:t> </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Service Policy - Where do we do it?</a:t>
            </a:r>
            <a:endParaRPr b="0" lang="en-AU" sz="1500" spc="-1" strike="noStrike">
              <a:latin typeface="Arial"/>
            </a:endParaRPr>
          </a:p>
          <a:p>
            <a:pPr>
              <a:lnSpc>
                <a:spcPct val="100000"/>
              </a:lnSpc>
              <a:buNone/>
            </a:pPr>
            <a:endParaRPr b="0" lang="en-AU" sz="1400" spc="-1" strike="noStrike">
              <a:latin typeface="Arial"/>
            </a:endParaRPr>
          </a:p>
          <a:p>
            <a:pPr>
              <a:lnSpc>
                <a:spcPct val="100000"/>
              </a:lnSpc>
              <a:buNone/>
            </a:pPr>
            <a:endParaRPr b="0" lang="en-AU" sz="1400" spc="-1" strike="noStrike">
              <a:latin typeface="Arial"/>
            </a:endParaRPr>
          </a:p>
        </p:txBody>
      </p:sp>
      <p:pic>
        <p:nvPicPr>
          <p:cNvPr id="527" name="Picture 5" descr=""/>
          <p:cNvPicPr/>
          <p:nvPr/>
        </p:nvPicPr>
        <p:blipFill>
          <a:blip r:embed="rId1"/>
          <a:stretch/>
        </p:blipFill>
        <p:spPr>
          <a:xfrm>
            <a:off x="393840" y="2413080"/>
            <a:ext cx="3263400" cy="316800"/>
          </a:xfrm>
          <a:prstGeom prst="rect">
            <a:avLst/>
          </a:prstGeom>
          <a:ln w="0">
            <a:noFill/>
          </a:ln>
        </p:spPr>
      </p:pic>
      <p:pic>
        <p:nvPicPr>
          <p:cNvPr id="528" name="Picture 7" descr=""/>
          <p:cNvPicPr/>
          <p:nvPr/>
        </p:nvPicPr>
        <p:blipFill>
          <a:blip r:embed="rId2"/>
          <a:stretch/>
        </p:blipFill>
        <p:spPr>
          <a:xfrm>
            <a:off x="393840" y="3070080"/>
            <a:ext cx="3479400" cy="272520"/>
          </a:xfrm>
          <a:prstGeom prst="rect">
            <a:avLst/>
          </a:prstGeom>
          <a:ln w="0">
            <a:noFill/>
          </a:ln>
        </p:spPr>
      </p:pic>
      <p:pic>
        <p:nvPicPr>
          <p:cNvPr id="529" name="Picture 11" descr=""/>
          <p:cNvPicPr/>
          <p:nvPr/>
        </p:nvPicPr>
        <p:blipFill>
          <a:blip r:embed="rId3"/>
          <a:stretch/>
        </p:blipFill>
        <p:spPr>
          <a:xfrm>
            <a:off x="393840" y="3808800"/>
            <a:ext cx="6013080" cy="291240"/>
          </a:xfrm>
          <a:prstGeom prst="rect">
            <a:avLst/>
          </a:prstGeom>
          <a:ln w="0">
            <a:noFill/>
          </a:ln>
        </p:spPr>
      </p:pic>
      <p:sp>
        <p:nvSpPr>
          <p:cNvPr id="530" name="PlaceHolder 3"/>
          <p:cNvSpPr>
            <a:spLocks noGrp="1"/>
          </p:cNvSpPr>
          <p:nvPr>
            <p:ph type="sldNum" idx="7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903C801-B573-4DE4-8385-24DA59A7639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Service Policies on an ASA</a:t>
            </a:r>
            <a:endParaRPr b="0" lang="en-AU" sz="1600" spc="-1" strike="noStrike">
              <a:latin typeface="Arial"/>
            </a:endParaRPr>
          </a:p>
        </p:txBody>
      </p:sp>
      <p:sp>
        <p:nvSpPr>
          <p:cNvPr id="53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Overview of MPF (Cont.)</a:t>
            </a:r>
            <a:endParaRPr b="0" lang="en-AU" sz="2200" spc="-1" strike="noStrike">
              <a:latin typeface="Arial"/>
            </a:endParaRPr>
          </a:p>
        </p:txBody>
      </p:sp>
      <p:sp>
        <p:nvSpPr>
          <p:cNvPr id="533" name="Object4"/>
          <p:cNvSpPr/>
          <p:nvPr/>
        </p:nvSpPr>
        <p:spPr>
          <a:xfrm>
            <a:off x="0" y="914400"/>
            <a:ext cx="888300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There are four steps to configure MPF on an ASA:</a:t>
            </a:r>
            <a:endParaRPr b="0" lang="en-AU" sz="1500" spc="-1" strike="noStrike">
              <a:latin typeface="Arial"/>
            </a:endParaRPr>
          </a:p>
          <a:p>
            <a:pPr>
              <a:lnSpc>
                <a:spcPct val="100000"/>
              </a:lnSpc>
              <a:buNone/>
            </a:pPr>
            <a:endParaRPr b="0" lang="en-AU" sz="1500" spc="-1" strike="noStrike">
              <a:latin typeface="Arial"/>
            </a:endParaRPr>
          </a:p>
          <a:p>
            <a:pPr marL="457200">
              <a:lnSpc>
                <a:spcPct val="100000"/>
              </a:lnSpc>
              <a:buNone/>
            </a:pPr>
            <a:r>
              <a:rPr b="1" lang="en-US" sz="1500" spc="-1" strike="noStrike">
                <a:solidFill>
                  <a:srgbClr val="000000"/>
                </a:solidFill>
                <a:latin typeface="Arial"/>
                <a:ea typeface="DejaVu Sans"/>
              </a:rPr>
              <a:t>Step 1.</a:t>
            </a:r>
            <a:r>
              <a:rPr b="0" lang="en-US" sz="1500" spc="-1" strike="noStrike">
                <a:solidFill>
                  <a:srgbClr val="000000"/>
                </a:solidFill>
                <a:latin typeface="Arial"/>
                <a:ea typeface="DejaVu Sans"/>
              </a:rPr>
              <a:t> (Optional) Configure extended ACLs to identify granular traffic that can be specifically referenced in the class map. </a:t>
            </a:r>
            <a:endParaRPr b="0" lang="en-AU" sz="1500" spc="-1" strike="noStrike">
              <a:latin typeface="Arial"/>
            </a:endParaRPr>
          </a:p>
          <a:p>
            <a:pPr marL="457200">
              <a:lnSpc>
                <a:spcPct val="100000"/>
              </a:lnSpc>
              <a:buNone/>
            </a:pPr>
            <a:endParaRPr b="0" lang="en-AU" sz="1500" spc="-1" strike="noStrike">
              <a:latin typeface="Arial"/>
            </a:endParaRPr>
          </a:p>
          <a:p>
            <a:pPr marL="457200">
              <a:lnSpc>
                <a:spcPct val="100000"/>
              </a:lnSpc>
              <a:buNone/>
            </a:pPr>
            <a:r>
              <a:rPr b="1" lang="en-US" sz="1500" spc="-1" strike="noStrike">
                <a:solidFill>
                  <a:srgbClr val="000000"/>
                </a:solidFill>
                <a:latin typeface="Arial"/>
                <a:ea typeface="DejaVu Sans"/>
              </a:rPr>
              <a:t>Step 2.</a:t>
            </a:r>
            <a:r>
              <a:rPr b="0" lang="en-US" sz="1500" spc="-1" strike="noStrike">
                <a:solidFill>
                  <a:srgbClr val="000000"/>
                </a:solidFill>
                <a:latin typeface="Arial"/>
                <a:ea typeface="DejaVu Sans"/>
              </a:rPr>
              <a:t> Configure the class map to identify traffic.</a:t>
            </a:r>
            <a:endParaRPr b="0" lang="en-AU" sz="1500" spc="-1" strike="noStrike">
              <a:latin typeface="Arial"/>
            </a:endParaRPr>
          </a:p>
          <a:p>
            <a:pPr marL="457200">
              <a:lnSpc>
                <a:spcPct val="100000"/>
              </a:lnSpc>
              <a:buNone/>
            </a:pPr>
            <a:endParaRPr b="0" lang="en-AU" sz="1500" spc="-1" strike="noStrike">
              <a:latin typeface="Arial"/>
            </a:endParaRPr>
          </a:p>
          <a:p>
            <a:pPr marL="457200">
              <a:lnSpc>
                <a:spcPct val="100000"/>
              </a:lnSpc>
              <a:buNone/>
            </a:pPr>
            <a:r>
              <a:rPr b="1" lang="en-US" sz="1500" spc="-1" strike="noStrike">
                <a:solidFill>
                  <a:srgbClr val="000000"/>
                </a:solidFill>
                <a:latin typeface="Arial"/>
                <a:ea typeface="DejaVu Sans"/>
              </a:rPr>
              <a:t>Step 3.</a:t>
            </a:r>
            <a:r>
              <a:rPr b="0" lang="en-US" sz="1500" spc="-1" strike="noStrike">
                <a:solidFill>
                  <a:srgbClr val="000000"/>
                </a:solidFill>
                <a:latin typeface="Arial"/>
                <a:ea typeface="DejaVu Sans"/>
              </a:rPr>
              <a:t> Configure a policy map to apply actions to those class maps.</a:t>
            </a:r>
            <a:endParaRPr b="0" lang="en-AU" sz="1500" spc="-1" strike="noStrike">
              <a:latin typeface="Arial"/>
            </a:endParaRPr>
          </a:p>
          <a:p>
            <a:pPr marL="457200">
              <a:lnSpc>
                <a:spcPct val="100000"/>
              </a:lnSpc>
              <a:buNone/>
            </a:pPr>
            <a:endParaRPr b="0" lang="en-AU" sz="1500" spc="-1" strike="noStrike">
              <a:latin typeface="Arial"/>
            </a:endParaRPr>
          </a:p>
          <a:p>
            <a:pPr marL="457200">
              <a:lnSpc>
                <a:spcPct val="100000"/>
              </a:lnSpc>
              <a:buNone/>
            </a:pPr>
            <a:r>
              <a:rPr b="1" lang="en-US" sz="1500" spc="-1" strike="noStrike">
                <a:solidFill>
                  <a:srgbClr val="000000"/>
                </a:solidFill>
                <a:latin typeface="Arial"/>
                <a:ea typeface="DejaVu Sans"/>
              </a:rPr>
              <a:t>Step 4.</a:t>
            </a:r>
            <a:r>
              <a:rPr b="0" lang="en-US" sz="1500" spc="-1" strike="noStrike">
                <a:solidFill>
                  <a:srgbClr val="000000"/>
                </a:solidFill>
                <a:latin typeface="Arial"/>
                <a:ea typeface="DejaVu Sans"/>
              </a:rPr>
              <a:t> Configure a service policy to attach the policy map to an interface.</a:t>
            </a:r>
            <a:endParaRPr b="0" lang="en-AU" sz="1500" spc="-1" strike="noStrike">
              <a:latin typeface="Arial"/>
            </a:endParaRPr>
          </a:p>
          <a:p>
            <a:pPr marL="457200">
              <a:lnSpc>
                <a:spcPct val="100000"/>
              </a:lnSpc>
              <a:buNone/>
            </a:pPr>
            <a:endParaRPr b="0" lang="en-AU" sz="1400" spc="-1" strike="noStrike">
              <a:latin typeface="Arial"/>
            </a:endParaRPr>
          </a:p>
        </p:txBody>
      </p:sp>
      <p:sp>
        <p:nvSpPr>
          <p:cNvPr id="534" name="PlaceHolder 3"/>
          <p:cNvSpPr>
            <a:spLocks noGrp="1"/>
          </p:cNvSpPr>
          <p:nvPr>
            <p:ph type="sldNum" idx="7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1844069-612D-42AA-92B3-3DB46056DE9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Service Policies on an ASA</a:t>
            </a:r>
            <a:endParaRPr b="0" lang="en-AU" sz="1600" spc="-1" strike="noStrike">
              <a:latin typeface="Arial"/>
            </a:endParaRPr>
          </a:p>
        </p:txBody>
      </p:sp>
      <p:sp>
        <p:nvSpPr>
          <p:cNvPr id="53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Class Maps</a:t>
            </a:r>
            <a:endParaRPr b="0" lang="en-AU" sz="2200" spc="-1" strike="noStrike">
              <a:latin typeface="Arial"/>
            </a:endParaRPr>
          </a:p>
        </p:txBody>
      </p:sp>
      <p:sp>
        <p:nvSpPr>
          <p:cNvPr id="537" name="Object4"/>
          <p:cNvSpPr/>
          <p:nvPr/>
        </p:nvSpPr>
        <p:spPr>
          <a:xfrm>
            <a:off x="0" y="914400"/>
            <a:ext cx="295812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To create a class map and enter class-map configuration mode, use the </a:t>
            </a:r>
            <a:r>
              <a:rPr b="1" lang="en-US" sz="1600" spc="-1" strike="noStrike">
                <a:solidFill>
                  <a:srgbClr val="000000"/>
                </a:solidFill>
                <a:latin typeface="Arial"/>
                <a:ea typeface="DejaVu Sans"/>
              </a:rPr>
              <a:t>class-map</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class-map-name</a:t>
            </a:r>
            <a:r>
              <a:rPr b="0" lang="en-US" sz="1600" spc="-1" strike="noStrike">
                <a:solidFill>
                  <a:srgbClr val="000000"/>
                </a:solidFill>
                <a:latin typeface="Arial"/>
                <a:ea typeface="DejaVu Sans"/>
              </a:rPr>
              <a:t> global configuration mode command. </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Next, traffic to match should be identified using the </a:t>
            </a:r>
            <a:r>
              <a:rPr b="1" lang="en-US" sz="1600" spc="-1" strike="noStrike">
                <a:solidFill>
                  <a:srgbClr val="000000"/>
                </a:solidFill>
                <a:latin typeface="Arial"/>
                <a:ea typeface="DejaVu Sans"/>
              </a:rPr>
              <a:t>match any</a:t>
            </a:r>
            <a:r>
              <a:rPr b="0" lang="en-US" sz="1600" spc="-1" strike="noStrike">
                <a:solidFill>
                  <a:srgbClr val="000000"/>
                </a:solidFill>
                <a:latin typeface="Arial"/>
                <a:ea typeface="DejaVu Sans"/>
              </a:rPr>
              <a:t> (matches all traffic) or </a:t>
            </a:r>
            <a:r>
              <a:rPr b="1" lang="en-US" sz="1600" spc="-1" strike="noStrike">
                <a:solidFill>
                  <a:srgbClr val="000000"/>
                </a:solidFill>
                <a:latin typeface="Arial"/>
                <a:ea typeface="DejaVu Sans"/>
              </a:rPr>
              <a:t>match access-list</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access-list-name</a:t>
            </a:r>
            <a:r>
              <a:rPr b="0" lang="en-US" sz="1600" spc="-1" strike="noStrike">
                <a:solidFill>
                  <a:srgbClr val="000000"/>
                </a:solidFill>
                <a:latin typeface="Arial"/>
                <a:ea typeface="DejaVu Sans"/>
              </a:rPr>
              <a:t> commands to match traffic specified by an extended access list.</a:t>
            </a:r>
            <a:endParaRPr b="0" lang="en-AU" sz="1600" spc="-1" strike="noStrike">
              <a:latin typeface="Arial"/>
            </a:endParaRPr>
          </a:p>
          <a:p>
            <a:pPr>
              <a:lnSpc>
                <a:spcPts val="2001"/>
              </a:lnSpc>
              <a:buNone/>
            </a:pPr>
            <a:endParaRPr b="0" lang="en-AU" sz="1400" spc="-1" strike="noStrike">
              <a:latin typeface="Arial"/>
            </a:endParaRPr>
          </a:p>
        </p:txBody>
      </p:sp>
      <p:pic>
        <p:nvPicPr>
          <p:cNvPr id="538" name="Picture 5" descr=""/>
          <p:cNvPicPr/>
          <p:nvPr/>
        </p:nvPicPr>
        <p:blipFill>
          <a:blip r:embed="rId1"/>
          <a:stretch/>
        </p:blipFill>
        <p:spPr>
          <a:xfrm>
            <a:off x="3225600" y="548640"/>
            <a:ext cx="5651280" cy="4141800"/>
          </a:xfrm>
          <a:prstGeom prst="rect">
            <a:avLst/>
          </a:prstGeom>
          <a:ln w="0">
            <a:noFill/>
          </a:ln>
        </p:spPr>
      </p:pic>
      <p:sp>
        <p:nvSpPr>
          <p:cNvPr id="539" name="PlaceHolder 3"/>
          <p:cNvSpPr>
            <a:spLocks noGrp="1"/>
          </p:cNvSpPr>
          <p:nvPr>
            <p:ph type="sldNum" idx="7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C7AEEA1-8548-4780-8890-A4AD05D2CE3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Basic ASA Firewall Configuration</a:t>
            </a:r>
            <a:endParaRPr b="0" lang="en-AU" sz="1600" spc="-1" strike="noStrike">
              <a:latin typeface="Arial"/>
            </a:endParaRPr>
          </a:p>
        </p:txBody>
      </p:sp>
      <p:sp>
        <p:nvSpPr>
          <p:cNvPr id="24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Basic ASA Settings (Cont.)</a:t>
            </a:r>
            <a:endParaRPr b="0" lang="en-AU" sz="2200" spc="-1" strike="noStrike">
              <a:latin typeface="Arial"/>
            </a:endParaRPr>
          </a:p>
        </p:txBody>
      </p:sp>
      <p:sp>
        <p:nvSpPr>
          <p:cNvPr id="243" name="Object4"/>
          <p:cNvSpPr/>
          <p:nvPr/>
        </p:nvSpPr>
        <p:spPr>
          <a:xfrm>
            <a:off x="803160" y="1346040"/>
            <a:ext cx="7446240" cy="43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ASA CLI commands can be executed regardless of the current configuration mode prompt. </a:t>
            </a:r>
            <a:endParaRPr b="0" lang="en-AU" sz="1800" spc="-1" strike="noStrike">
              <a:latin typeface="Arial"/>
            </a:endParaRPr>
          </a:p>
        </p:txBody>
      </p:sp>
      <p:pic>
        <p:nvPicPr>
          <p:cNvPr id="244" name="Picture 6" descr=""/>
          <p:cNvPicPr/>
          <p:nvPr/>
        </p:nvPicPr>
        <p:blipFill>
          <a:blip r:embed="rId1"/>
          <a:stretch/>
        </p:blipFill>
        <p:spPr>
          <a:xfrm>
            <a:off x="803160" y="2112480"/>
            <a:ext cx="7536960" cy="951840"/>
          </a:xfrm>
          <a:prstGeom prst="rect">
            <a:avLst/>
          </a:prstGeom>
          <a:ln w="0">
            <a:noFill/>
          </a:ln>
        </p:spPr>
      </p:pic>
      <p:sp>
        <p:nvSpPr>
          <p:cNvPr id="245" name="PlaceHolder 3"/>
          <p:cNvSpPr>
            <a:spLocks noGrp="1"/>
          </p:cNvSpPr>
          <p:nvPr>
            <p:ph type="sldNum" idx="1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E2F596B-23A1-40E2-8A4E-3AC44C3C2E5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Service Policies on an ASA</a:t>
            </a:r>
            <a:endParaRPr b="0" lang="en-AU" sz="1600" spc="-1" strike="noStrike">
              <a:latin typeface="Arial"/>
            </a:endParaRPr>
          </a:p>
        </p:txBody>
      </p:sp>
      <p:sp>
        <p:nvSpPr>
          <p:cNvPr id="54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Define and Activate a Policy</a:t>
            </a:r>
            <a:endParaRPr b="0" lang="en-AU" sz="2200" spc="-1" strike="noStrike">
              <a:latin typeface="Arial"/>
            </a:endParaRPr>
          </a:p>
        </p:txBody>
      </p:sp>
      <p:sp>
        <p:nvSpPr>
          <p:cNvPr id="542" name="Object4"/>
          <p:cNvSpPr/>
          <p:nvPr/>
        </p:nvSpPr>
        <p:spPr>
          <a:xfrm>
            <a:off x="0" y="914400"/>
            <a:ext cx="8686080" cy="332424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Use the </a:t>
            </a:r>
            <a:r>
              <a:rPr b="1" lang="en-US" sz="1600" spc="-1" strike="noStrike">
                <a:solidFill>
                  <a:srgbClr val="000000"/>
                </a:solidFill>
                <a:latin typeface="Arial"/>
                <a:ea typeface="DejaVu Sans"/>
              </a:rPr>
              <a:t>policy-map</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policy-map-name</a:t>
            </a:r>
            <a:r>
              <a:rPr b="0" lang="en-US" sz="1600" spc="-1" strike="noStrike">
                <a:solidFill>
                  <a:srgbClr val="000000"/>
                </a:solidFill>
                <a:latin typeface="Arial"/>
                <a:ea typeface="DejaVu Sans"/>
              </a:rPr>
              <a:t> global configuration mode command, to apply actions to the Layer 3 and 4 traffic.</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In policy-map configuration mode, config-pmap, use the following commands:</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description</a:t>
            </a:r>
            <a:r>
              <a:rPr b="0" lang="en-US" sz="1600" spc="-1" strike="noStrike">
                <a:solidFill>
                  <a:srgbClr val="000000"/>
                </a:solidFill>
                <a:latin typeface="Arial"/>
                <a:ea typeface="DejaVu Sans"/>
              </a:rPr>
              <a:t> - Add description text.</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class</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class-map-name</a:t>
            </a:r>
            <a:r>
              <a:rPr b="0" lang="en-US" sz="1600" spc="-1" strike="noStrike">
                <a:solidFill>
                  <a:srgbClr val="000000"/>
                </a:solidFill>
                <a:latin typeface="Arial"/>
                <a:ea typeface="DejaVu Sans"/>
              </a:rPr>
              <a:t> - Identify a specific class map on which to perform actions.</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These are the three most common commands available in policy map configuration mode:</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set connection</a:t>
            </a:r>
            <a:r>
              <a:rPr b="0" lang="en-US" sz="1600" spc="-1" strike="noStrike">
                <a:solidFill>
                  <a:srgbClr val="000000"/>
                </a:solidFill>
                <a:latin typeface="Arial"/>
                <a:ea typeface="DejaVu Sans"/>
              </a:rPr>
              <a:t> - Sets connection values.</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inspect</a:t>
            </a:r>
            <a:r>
              <a:rPr b="0" lang="en-US" sz="1600" spc="-1" strike="noStrike">
                <a:solidFill>
                  <a:srgbClr val="000000"/>
                </a:solidFill>
                <a:latin typeface="Arial"/>
                <a:ea typeface="DejaVu Sans"/>
              </a:rPr>
              <a:t> - Provides protocol inspection servers.</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police</a:t>
            </a:r>
            <a:r>
              <a:rPr b="0" lang="en-US" sz="1600" spc="-1" strike="noStrike">
                <a:solidFill>
                  <a:srgbClr val="000000"/>
                </a:solidFill>
                <a:latin typeface="Arial"/>
                <a:ea typeface="DejaVu Sans"/>
              </a:rPr>
              <a:t> - Sets rate limits for traffic in this class.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activate a policy map globally on all interfaces or on a targeted interface, use the </a:t>
            </a:r>
            <a:r>
              <a:rPr b="1" lang="en-US" sz="1600" spc="-1" strike="noStrike">
                <a:solidFill>
                  <a:srgbClr val="000000"/>
                </a:solidFill>
                <a:latin typeface="Arial"/>
                <a:ea typeface="DejaVu Sans"/>
              </a:rPr>
              <a:t>service-policy </a:t>
            </a:r>
            <a:r>
              <a:rPr b="0" i="1" lang="en-US" sz="1600" spc="-1" strike="noStrike">
                <a:solidFill>
                  <a:srgbClr val="000000"/>
                </a:solidFill>
                <a:latin typeface="Arial"/>
                <a:ea typeface="DejaVu Sans"/>
              </a:rPr>
              <a:t>policy-map-name</a:t>
            </a:r>
            <a:r>
              <a:rPr b="0" lang="en-US" sz="1600" spc="-1" strike="noStrike">
                <a:solidFill>
                  <a:srgbClr val="000000"/>
                </a:solidFill>
                <a:latin typeface="Arial"/>
                <a:ea typeface="DejaVu Sans"/>
              </a:rPr>
              <a:t> [ </a:t>
            </a:r>
            <a:r>
              <a:rPr b="1" lang="en-US" sz="1600" spc="-1" strike="noStrike">
                <a:solidFill>
                  <a:srgbClr val="000000"/>
                </a:solidFill>
                <a:latin typeface="Arial"/>
                <a:ea typeface="DejaVu Sans"/>
              </a:rPr>
              <a:t>global</a:t>
            </a:r>
            <a:r>
              <a:rPr b="0" lang="en-US" sz="1600" spc="-1" strike="noStrike">
                <a:solidFill>
                  <a:srgbClr val="000000"/>
                </a:solidFill>
                <a:latin typeface="Arial"/>
                <a:ea typeface="DejaVu Sans"/>
              </a:rPr>
              <a:t> | </a:t>
            </a:r>
            <a:r>
              <a:rPr b="1" lang="en-US" sz="1600" spc="-1" strike="noStrike">
                <a:solidFill>
                  <a:srgbClr val="000000"/>
                </a:solidFill>
                <a:latin typeface="Arial"/>
                <a:ea typeface="DejaVu Sans"/>
              </a:rPr>
              <a:t>interface</a:t>
            </a:r>
            <a:r>
              <a:rPr b="0" lang="en-US" sz="1600" spc="-1" strike="noStrike">
                <a:solidFill>
                  <a:srgbClr val="000000"/>
                </a:solidFill>
                <a:latin typeface="Arial"/>
                <a:ea typeface="DejaVu Sans"/>
              </a:rPr>
              <a:t> </a:t>
            </a:r>
            <a:r>
              <a:rPr b="0" i="1" lang="en-US" sz="1600" spc="-1" strike="noStrike">
                <a:solidFill>
                  <a:srgbClr val="000000"/>
                </a:solidFill>
                <a:latin typeface="Arial"/>
                <a:ea typeface="DejaVu Sans"/>
              </a:rPr>
              <a:t>intf</a:t>
            </a:r>
            <a:r>
              <a:rPr b="0" lang="en-US" sz="1600" spc="-1" strike="noStrike">
                <a:solidFill>
                  <a:srgbClr val="000000"/>
                </a:solidFill>
                <a:latin typeface="Arial"/>
                <a:ea typeface="DejaVu Sans"/>
              </a:rPr>
              <a:t> ] global configuration mode command to enable a set of policies on an interface.</a:t>
            </a:r>
            <a:endParaRPr b="0" lang="en-AU" sz="1600" spc="-1" strike="noStrike">
              <a:latin typeface="Arial"/>
            </a:endParaRPr>
          </a:p>
          <a:p>
            <a:pPr>
              <a:lnSpc>
                <a:spcPts val="2001"/>
              </a:lnSpc>
              <a:buNone/>
            </a:pPr>
            <a:endParaRPr b="0" lang="en-AU" sz="1400" spc="-1" strike="noStrike">
              <a:latin typeface="Arial"/>
            </a:endParaRPr>
          </a:p>
        </p:txBody>
      </p:sp>
      <p:sp>
        <p:nvSpPr>
          <p:cNvPr id="543" name="PlaceHolder 3"/>
          <p:cNvSpPr>
            <a:spLocks noGrp="1"/>
          </p:cNvSpPr>
          <p:nvPr>
            <p:ph type="sldNum" idx="7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7979C61-EDD2-4D6C-8E1E-CAADEECF3B6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Service Policies on an ASA</a:t>
            </a:r>
            <a:endParaRPr b="0" lang="en-AU" sz="1600" spc="-1" strike="noStrike">
              <a:latin typeface="Arial"/>
            </a:endParaRPr>
          </a:p>
        </p:txBody>
      </p:sp>
      <p:sp>
        <p:nvSpPr>
          <p:cNvPr id="54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Define and Activate a Policy (Cont.)</a:t>
            </a:r>
            <a:endParaRPr b="0" lang="en-AU" sz="2200" spc="-1" strike="noStrike">
              <a:latin typeface="Arial"/>
            </a:endParaRPr>
          </a:p>
        </p:txBody>
      </p:sp>
      <p:sp>
        <p:nvSpPr>
          <p:cNvPr id="546" name="Object4"/>
          <p:cNvSpPr/>
          <p:nvPr/>
        </p:nvSpPr>
        <p:spPr>
          <a:xfrm>
            <a:off x="0" y="914400"/>
            <a:ext cx="8686080" cy="332424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The example configures the policy map. Its associated service policy is applied globally.</a:t>
            </a:r>
            <a:endParaRPr b="0" lang="en-AU" sz="1600" spc="-1" strike="noStrike">
              <a:latin typeface="Arial"/>
            </a:endParaRPr>
          </a:p>
        </p:txBody>
      </p:sp>
      <p:pic>
        <p:nvPicPr>
          <p:cNvPr id="547" name="Picture 5" descr=""/>
          <p:cNvPicPr/>
          <p:nvPr/>
        </p:nvPicPr>
        <p:blipFill>
          <a:blip r:embed="rId1"/>
          <a:stretch/>
        </p:blipFill>
        <p:spPr>
          <a:xfrm>
            <a:off x="1934280" y="1553040"/>
            <a:ext cx="5644800" cy="2710800"/>
          </a:xfrm>
          <a:prstGeom prst="rect">
            <a:avLst/>
          </a:prstGeom>
          <a:ln w="0">
            <a:noFill/>
          </a:ln>
        </p:spPr>
      </p:pic>
      <p:sp>
        <p:nvSpPr>
          <p:cNvPr id="548" name="PlaceHolder 3"/>
          <p:cNvSpPr>
            <a:spLocks noGrp="1"/>
          </p:cNvSpPr>
          <p:nvPr>
            <p:ph type="sldNum" idx="7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321BE61-A786-404C-AA48-A1AF73C41B6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Basic ASA Firewall Configuration</a:t>
            </a:r>
            <a:endParaRPr b="0" lang="en-AU" sz="1600" spc="-1" strike="noStrike">
              <a:latin typeface="Arial"/>
            </a:endParaRPr>
          </a:p>
        </p:txBody>
      </p:sp>
      <p:sp>
        <p:nvSpPr>
          <p:cNvPr id="24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ASA Default Configuration</a:t>
            </a:r>
            <a:endParaRPr b="0" lang="en-AU" sz="2200" spc="-1" strike="noStrike">
              <a:latin typeface="Arial"/>
            </a:endParaRPr>
          </a:p>
        </p:txBody>
      </p:sp>
      <p:sp>
        <p:nvSpPr>
          <p:cNvPr id="248" name="Object4"/>
          <p:cNvSpPr/>
          <p:nvPr/>
        </p:nvSpPr>
        <p:spPr>
          <a:xfrm>
            <a:off x="0" y="698400"/>
            <a:ext cx="5198040" cy="3513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ASA 5506-X with FirePOWER Services ships with a default configuration that, in most instances, is sufficient for a basic SOHO deployment. Use the </a:t>
            </a:r>
            <a:r>
              <a:rPr b="1" lang="en-US" sz="1600" spc="-1" strike="noStrike">
                <a:solidFill>
                  <a:srgbClr val="000000"/>
                </a:solidFill>
                <a:latin typeface="Arial"/>
                <a:ea typeface="DejaVu Sans"/>
              </a:rPr>
              <a:t>configure factory-default</a:t>
            </a:r>
            <a:r>
              <a:rPr b="0" lang="en-US" sz="1600" spc="-1" strike="noStrike">
                <a:solidFill>
                  <a:srgbClr val="000000"/>
                </a:solidFill>
                <a:latin typeface="Arial"/>
                <a:ea typeface="DejaVu Sans"/>
              </a:rPr>
              <a:t> global configuration mode command to restore the factory default configuration.</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default hostname is </a:t>
            </a:r>
            <a:r>
              <a:rPr b="1" lang="en-US" sz="1600" spc="-1" strike="noStrike">
                <a:solidFill>
                  <a:srgbClr val="000000"/>
                </a:solidFill>
                <a:latin typeface="Arial"/>
                <a:ea typeface="DejaVu Sans"/>
              </a:rPr>
              <a:t>ciscoasa</a:t>
            </a:r>
            <a:r>
              <a:rPr b="0" lang="en-US" sz="1600" spc="-1" strike="noStrike">
                <a:solidFill>
                  <a:srgbClr val="000000"/>
                </a:solidFill>
                <a:latin typeface="Arial"/>
                <a:ea typeface="DejaVu Sans"/>
              </a:rPr>
              <a:t>. By default, the privileged EXEC and console line passwords are not configured.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These settings can be changed by:</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Manually using the CLI</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Interactively using the CLI Setup Initialization wizard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Using the ASDM Startup wizard</a:t>
            </a:r>
            <a:endParaRPr b="0" lang="en-AU" sz="1600" spc="-1" strike="noStrike">
              <a:latin typeface="Arial"/>
            </a:endParaRPr>
          </a:p>
        </p:txBody>
      </p:sp>
      <p:pic>
        <p:nvPicPr>
          <p:cNvPr id="249" name="Picture 5" descr=""/>
          <p:cNvPicPr/>
          <p:nvPr/>
        </p:nvPicPr>
        <p:blipFill>
          <a:blip r:embed="rId1"/>
          <a:stretch/>
        </p:blipFill>
        <p:spPr>
          <a:xfrm>
            <a:off x="5352840" y="698400"/>
            <a:ext cx="3561840" cy="3745800"/>
          </a:xfrm>
          <a:prstGeom prst="rect">
            <a:avLst/>
          </a:prstGeom>
          <a:ln w="0">
            <a:noFill/>
          </a:ln>
        </p:spPr>
      </p:pic>
      <p:sp>
        <p:nvSpPr>
          <p:cNvPr id="250" name="PlaceHolder 3"/>
          <p:cNvSpPr>
            <a:spLocks noGrp="1"/>
          </p:cNvSpPr>
          <p:nvPr>
            <p:ph type="sldNum" idx="1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4D50D74-AFD0-4127-A361-D98EB44A96C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Basic ASA Firewall Configuration</a:t>
            </a:r>
            <a:endParaRPr b="0" lang="en-AU" sz="1600" spc="-1" strike="noStrike">
              <a:latin typeface="Arial"/>
            </a:endParaRPr>
          </a:p>
        </p:txBody>
      </p:sp>
      <p:sp>
        <p:nvSpPr>
          <p:cNvPr id="25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ASA Interactive Setup Initialization Wizard</a:t>
            </a:r>
            <a:endParaRPr b="0" lang="en-AU" sz="2200" spc="-1" strike="noStrike">
              <a:latin typeface="Arial"/>
            </a:endParaRPr>
          </a:p>
        </p:txBody>
      </p:sp>
      <p:sp>
        <p:nvSpPr>
          <p:cNvPr id="253" name="Object4"/>
          <p:cNvSpPr/>
          <p:nvPr/>
        </p:nvSpPr>
        <p:spPr>
          <a:xfrm>
            <a:off x="0" y="914400"/>
            <a:ext cx="406800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wizard is displayed when there is no startup configuration, and prompts “</a:t>
            </a:r>
            <a:r>
              <a:rPr b="1" lang="en-US" sz="1600" spc="-1" strike="noStrike">
                <a:solidFill>
                  <a:srgbClr val="000000"/>
                </a:solidFill>
                <a:latin typeface="Arial"/>
                <a:ea typeface="DejaVu Sans"/>
              </a:rPr>
              <a:t>Pre-configure Firewall now through interactive prompts [yes]?</a:t>
            </a:r>
            <a:r>
              <a:rPr b="0" lang="en-US" sz="1600" spc="-1" strike="noStrike">
                <a:solidFill>
                  <a:srgbClr val="000000"/>
                </a:solidFill>
                <a:latin typeface="Arial"/>
                <a:ea typeface="DejaVu Sans"/>
              </a:rPr>
              <a:t>” To cancel and display the ASA default user EXEC mode prompt, enter </a:t>
            </a:r>
            <a:r>
              <a:rPr b="1" lang="en-US" sz="1600" spc="-1" strike="noStrike">
                <a:solidFill>
                  <a:srgbClr val="000000"/>
                </a:solidFill>
                <a:latin typeface="Arial"/>
                <a:ea typeface="DejaVu Sans"/>
              </a:rPr>
              <a:t>no</a:t>
            </a:r>
            <a:r>
              <a:rPr b="0" lang="en-US" sz="1600" spc="-1" strike="noStrike">
                <a:solidFill>
                  <a:srgbClr val="000000"/>
                </a:solidFill>
                <a:latin typeface="Arial"/>
                <a:ea typeface="DejaVu Sans"/>
              </a:rPr>
              <a:t>. Otherwise, enter </a:t>
            </a:r>
            <a:r>
              <a:rPr b="1" lang="en-US" sz="1600" spc="-1" strike="noStrike">
                <a:solidFill>
                  <a:srgbClr val="000000"/>
                </a:solidFill>
                <a:latin typeface="Arial"/>
                <a:ea typeface="DejaVu Sans"/>
              </a:rPr>
              <a:t>yes</a:t>
            </a:r>
            <a:r>
              <a:rPr b="0" lang="en-US" sz="1600" spc="-1" strike="noStrike">
                <a:solidFill>
                  <a:srgbClr val="000000"/>
                </a:solidFill>
                <a:latin typeface="Arial"/>
                <a:ea typeface="DejaVu Sans"/>
              </a:rPr>
              <a:t> or simply press </a:t>
            </a:r>
            <a:r>
              <a:rPr b="1" lang="en-US" sz="1600" spc="-1" strike="noStrike">
                <a:solidFill>
                  <a:srgbClr val="000000"/>
                </a:solidFill>
                <a:latin typeface="Arial"/>
                <a:ea typeface="DejaVu Sans"/>
              </a:rPr>
              <a:t>Enter</a:t>
            </a:r>
            <a:r>
              <a:rPr b="0" lang="en-US" sz="1600" spc="-1" strike="noStrike">
                <a:solidFill>
                  <a:srgbClr val="000000"/>
                </a:solidFill>
                <a:latin typeface="Arial"/>
                <a:ea typeface="DejaVu Sans"/>
              </a:rPr>
              <a:t> to accept the default [yes]. This initiates the wizard and the ASA interactively guides an administrator to configure the default settings.</a:t>
            </a:r>
            <a:endParaRPr b="0" lang="en-AU" sz="1600" spc="-1" strike="noStrike">
              <a:latin typeface="Arial"/>
            </a:endParaRPr>
          </a:p>
        </p:txBody>
      </p:sp>
      <p:pic>
        <p:nvPicPr>
          <p:cNvPr id="254" name="Picture 5" descr=""/>
          <p:cNvPicPr/>
          <p:nvPr/>
        </p:nvPicPr>
        <p:blipFill>
          <a:blip r:embed="rId1"/>
          <a:stretch/>
        </p:blipFill>
        <p:spPr>
          <a:xfrm>
            <a:off x="4245840" y="731520"/>
            <a:ext cx="4363200" cy="4004280"/>
          </a:xfrm>
          <a:prstGeom prst="rect">
            <a:avLst/>
          </a:prstGeom>
          <a:ln w="0">
            <a:noFill/>
          </a:ln>
        </p:spPr>
      </p:pic>
      <p:sp>
        <p:nvSpPr>
          <p:cNvPr id="255" name="PlaceHolder 3"/>
          <p:cNvSpPr>
            <a:spLocks noGrp="1"/>
          </p:cNvSpPr>
          <p:nvPr>
            <p:ph type="sldNum" idx="1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80A81EB-2977-42FC-9DBB-2EB2C345F16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5586</TotalTime>
  <Application>LibreOffice/7.3.3.2$Windows_X86_64 LibreOffice_project/d1d0ea68f081ee2800a922cac8f79445e4603348</Application>
  <AppVersion>15.0000</AppVersion>
  <Words>9911</Words>
  <Paragraphs>1107</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2020-12-08T18:27:13Z</dcterms:created>
  <dc:creator>PptxGenJS</dc:creator>
  <dc:description/>
  <dc:language>en-AU</dc:language>
  <cp:lastModifiedBy/>
  <dcterms:modified xsi:type="dcterms:W3CDTF">2022-07-30T13:08:32Z</dcterms:modified>
  <cp:revision>95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Notes">
    <vt:i4>87</vt:i4>
  </property>
  <property fmtid="{D5CDD505-2E9C-101B-9397-08002B2CF9AE}" pid="4" name="PresentationFormat">
    <vt:lpwstr>On-screen Show (16:9)</vt:lpwstr>
  </property>
  <property fmtid="{D5CDD505-2E9C-101B-9397-08002B2CF9AE}" pid="5" name="Slides">
    <vt:i4>89</vt:i4>
  </property>
</Properties>
</file>